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4" r:id="rId3"/>
    <p:sldId id="285" r:id="rId5"/>
    <p:sldId id="273" r:id="rId6"/>
    <p:sldId id="272" r:id="rId7"/>
    <p:sldId id="296" r:id="rId8"/>
    <p:sldId id="261" r:id="rId9"/>
    <p:sldId id="317" r:id="rId10"/>
    <p:sldId id="262" r:id="rId11"/>
    <p:sldId id="318" r:id="rId12"/>
    <p:sldId id="263" r:id="rId13"/>
    <p:sldId id="319" r:id="rId14"/>
    <p:sldId id="264" r:id="rId15"/>
    <p:sldId id="320" r:id="rId16"/>
    <p:sldId id="265" r:id="rId17"/>
    <p:sldId id="321" r:id="rId18"/>
    <p:sldId id="266" r:id="rId19"/>
    <p:sldId id="260" r:id="rId20"/>
    <p:sldId id="271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9E16715-3439-4B03-86B2-945B5D794BC1}">
          <p14:sldIdLst>
            <p14:sldId id="274"/>
            <p14:sldId id="285"/>
            <p14:sldId id="273"/>
            <p14:sldId id="272"/>
            <p14:sldId id="296"/>
            <p14:sldId id="261"/>
            <p14:sldId id="317"/>
            <p14:sldId id="262"/>
            <p14:sldId id="318"/>
            <p14:sldId id="263"/>
            <p14:sldId id="319"/>
            <p14:sldId id="264"/>
            <p14:sldId id="320"/>
            <p14:sldId id="265"/>
            <p14:sldId id="321"/>
            <p14:sldId id="266"/>
            <p14:sldId id="26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4BC"/>
    <a:srgbClr val="404040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70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7FEA4-DA4E-46D5-BF32-F440884A52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F34CE-C9EB-4677-99F5-625924E9C5B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7141A-635D-467F-AB90-1E18DABD52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7" Type="http://schemas.openxmlformats.org/officeDocument/2006/relationships/image" Target="../media/image2.png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7.xml"/><Relationship Id="rId3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tags" Target="../tags/tag9.xml"/><Relationship Id="rId3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E:\GZ\2022-05-11\工业软件大赛\主KV\001\底图png\工业软件665.png工业软件66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635" y="318"/>
            <a:ext cx="12190730" cy="6857365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 userDrawn="1">
            <p:custDataLst>
              <p:tags r:id="rId4"/>
            </p:custDataLst>
          </p:nvPr>
        </p:nvSpPr>
        <p:spPr>
          <a:xfrm>
            <a:off x="594360" y="1803400"/>
            <a:ext cx="5494020" cy="671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rgbClr val="3F3F3F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defRPr>
            </a:lvl1pPr>
          </a:lstStyle>
          <a:p>
            <a:pPr algn="dist"/>
            <a:r>
              <a:rPr lang="zh-CN" altLang="en-US" sz="4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共建新一代工业软件</a:t>
            </a:r>
            <a:endParaRPr lang="zh-CN" altLang="en-US" sz="4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 userDrawn="1">
            <p:custDataLst>
              <p:tags r:id="rId5"/>
            </p:custDataLst>
          </p:nvPr>
        </p:nvSpPr>
        <p:spPr>
          <a:xfrm>
            <a:off x="593725" y="2356485"/>
            <a:ext cx="5494655" cy="671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rgbClr val="3F3F3F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defRPr>
            </a:lvl1pPr>
          </a:lstStyle>
          <a:p>
            <a:pPr algn="dist"/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第三届工业软件创新应用大赛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pic>
        <p:nvPicPr>
          <p:cNvPr id="5" name="图片 4" descr="00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 r="37503"/>
          <a:stretch>
            <a:fillRect/>
          </a:stretch>
        </p:blipFill>
        <p:spPr>
          <a:xfrm>
            <a:off x="593725" y="563245"/>
            <a:ext cx="1859280" cy="525780"/>
          </a:xfrm>
          <a:prstGeom prst="rect">
            <a:avLst/>
          </a:prstGeom>
        </p:spPr>
      </p:pic>
      <p:pic>
        <p:nvPicPr>
          <p:cNvPr id="2" name="图片 1" descr="00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/>
          <a:srcRect l="68687"/>
          <a:stretch>
            <a:fillRect/>
          </a:stretch>
        </p:blipFill>
        <p:spPr>
          <a:xfrm>
            <a:off x="10936605" y="5884545"/>
            <a:ext cx="931545" cy="5257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:\GZ\2022-05-11\工业软件大赛\主KV\001\底图png\未命名 -1.png未命名 -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  <p:pic>
        <p:nvPicPr>
          <p:cNvPr id="3" name="图片 2" descr="E:\GZ\2022-05-11\工业软件大赛\w665555.pngw66555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 b="80864"/>
          <a:stretch>
            <a:fillRect/>
          </a:stretch>
        </p:blipFill>
        <p:spPr>
          <a:xfrm>
            <a:off x="0" y="635"/>
            <a:ext cx="12192635" cy="8750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:\GZ\2022-05-11\工业软件大赛\主KV\001\底图png\未命名 -1.png未命名 -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:\GZ\2022-05-11\工业软件大赛\主KV\001\底图png\未命名 -1.png未命名 -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  <p:pic>
        <p:nvPicPr>
          <p:cNvPr id="6" name="图片 5" descr="E:\GZ\2022-05-11\工业软件大赛\w665555.pngw66555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635" y="1842135"/>
            <a:ext cx="12192000" cy="3173095"/>
          </a:xfrm>
          <a:prstGeom prst="rect">
            <a:avLst/>
          </a:prstGeom>
        </p:spPr>
      </p:pic>
      <p:pic>
        <p:nvPicPr>
          <p:cNvPr id="10" name="图片 9" descr="55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04865" y="1973580"/>
            <a:ext cx="6287770" cy="2910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E:\GZ\2022-05-11\工业软件大赛\主KV\001\底图png\工业软件665.png工业软件66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635" y="318"/>
            <a:ext cx="12190730" cy="6857365"/>
          </a:xfrm>
          <a:prstGeom prst="rect">
            <a:avLst/>
          </a:prstGeom>
        </p:spPr>
      </p:pic>
      <p:pic>
        <p:nvPicPr>
          <p:cNvPr id="2" name="图片 1" descr="00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 r="37503"/>
          <a:stretch>
            <a:fillRect/>
          </a:stretch>
        </p:blipFill>
        <p:spPr>
          <a:xfrm>
            <a:off x="593725" y="563245"/>
            <a:ext cx="1859280" cy="525780"/>
          </a:xfrm>
          <a:prstGeom prst="rect">
            <a:avLst/>
          </a:prstGeom>
        </p:spPr>
      </p:pic>
      <p:pic>
        <p:nvPicPr>
          <p:cNvPr id="3" name="图片 2" descr="00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rcRect l="68687"/>
          <a:stretch>
            <a:fillRect/>
          </a:stretch>
        </p:blipFill>
        <p:spPr>
          <a:xfrm>
            <a:off x="10936605" y="5884545"/>
            <a:ext cx="931545" cy="5257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1FD4-4C7E-4EA1-9045-0E5F45BCFC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6EE5-DC5F-45E2-9CDA-3ED8119AC7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6" Type="http://schemas.openxmlformats.org/officeDocument/2006/relationships/slideLayout" Target="../slideLayouts/slideLayout3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715645" y="3207385"/>
            <a:ext cx="537972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作品名称：</a:t>
            </a:r>
            <a:r>
              <a:rPr lang="en-US" altLang="zh-CN" sz="24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XXXXXXXXX</a:t>
            </a:r>
            <a:endParaRPr lang="en-US" altLang="zh-CN" sz="24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r>
              <a:rPr lang="zh-CN" altLang="en-US" sz="1400" b="1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（要求完整体现其开发应用的名称、主要特征、所适用的工业场景）</a:t>
            </a:r>
            <a:endParaRPr lang="zh-CN" altLang="en-US" sz="14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endParaRPr lang="zh-CN" altLang="en-US" sz="14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15645" y="4833620"/>
            <a:ext cx="5215890" cy="995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企业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团队名称：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XXX</a:t>
            </a:r>
            <a:endParaRPr lang="en-US" altLang="zh-CN" sz="2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宣讲人：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XXX</a:t>
            </a:r>
            <a:endParaRPr lang="en-US" altLang="zh-CN" sz="2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32155" y="987425"/>
            <a:ext cx="10441305" cy="3362325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参赛作品创新点概述（包括数量、简介、亮点</a:t>
            </a: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等）</a:t>
            </a:r>
            <a:endParaRPr lang="zh-CN" altLang="zh-CN" sz="1600" b="0" i="0" dirty="0">
              <a:solidFill>
                <a:srgbClr val="00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具体分析创新点的难度、商业及社会价值，以及对主要产品（服务）发挥的核心支持作用和</a:t>
            </a:r>
            <a:r>
              <a:rPr lang="zh-CN" altLang="en-US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重要程度</a:t>
            </a:r>
            <a:endParaRPr lang="zh-CN" altLang="en-US" sz="16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具体分析创新点的先进性（如采用云计算、多租架构、AI、元模型驱动等新技术新方法，或云工厂、行业云创等新商业模式</a:t>
            </a: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）</a:t>
            </a:r>
            <a:endParaRPr lang="zh-CN" altLang="zh-CN" sz="1600" b="0" i="0" dirty="0">
              <a:solidFill>
                <a:srgbClr val="00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… …</a:t>
            </a:r>
            <a:endParaRPr lang="zh-CN" altLang="zh-CN" sz="1600" b="0" i="0" dirty="0">
              <a:solidFill>
                <a:srgbClr val="00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0" indent="0" algn="l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*</a:t>
            </a:r>
            <a:r>
              <a:rPr lang="zh-CN" altLang="zh-CN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提供案例或材料佐证</a:t>
            </a:r>
            <a:endParaRPr lang="zh-CN" altLang="en-US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5285" y="147955"/>
            <a:ext cx="2177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创新能力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16835" y="2932430"/>
            <a:ext cx="3644265" cy="729615"/>
          </a:xfrm>
        </p:spPr>
        <p:txBody>
          <a:bodyPr>
            <a:normAutofit/>
          </a:bodyPr>
          <a:p>
            <a:r>
              <a:rPr kumimoji="1" lang="zh-CN" altLang="en-US" sz="2400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功能特性</a:t>
            </a:r>
            <a:r>
              <a:rPr kumimoji="1" lang="zh-CN" altLang="en-US" sz="2400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介绍</a:t>
            </a:r>
            <a:endParaRPr kumimoji="1" lang="zh-CN" altLang="en-US" sz="2400" b="1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154748" y="2636149"/>
            <a:ext cx="1356995" cy="132207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spAutoFit/>
          </a:bodyPr>
          <a:p>
            <a:r>
              <a:rPr lang="en-US" altLang="zh-CN" sz="8000" b="1" spc="1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Arial" panose="020B0604020202020204" pitchFamily="34" charset="0"/>
              </a:rPr>
              <a:t>04</a:t>
            </a:r>
            <a:endParaRPr lang="en-US" altLang="zh-CN" sz="8000" b="1" spc="1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08275" y="3516630"/>
            <a:ext cx="749935" cy="222250"/>
            <a:chOff x="9185" y="6873"/>
            <a:chExt cx="1181" cy="350"/>
          </a:xfrm>
          <a:solidFill>
            <a:schemeClr val="bg1"/>
          </a:solidFill>
        </p:grpSpPr>
        <p:sp>
          <p:nvSpPr>
            <p:cNvPr id="11" name="燕尾形 10"/>
            <p:cNvSpPr/>
            <p:nvPr>
              <p:custDataLst>
                <p:tags r:id="rId3"/>
              </p:custDataLst>
            </p:nvPr>
          </p:nvSpPr>
          <p:spPr>
            <a:xfrm>
              <a:off x="9185" y="6873"/>
              <a:ext cx="351" cy="351"/>
            </a:xfrm>
            <a:prstGeom prst="chevron">
              <a:avLst>
                <a:gd name="adj" fmla="val 64478"/>
              </a:avLst>
            </a:prstGeom>
            <a:grpFill/>
            <a:ln>
              <a:noFill/>
            </a:ln>
            <a:effectLst>
              <a:outerShdw blurRad="241300" dist="114300" dir="5400000" algn="ctr" rotWithShape="0">
                <a:srgbClr val="0B55B6">
                  <a:alpha val="12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p>
              <a:endParaRPr lang="zh-CN" altLang="en-US" kern="0">
                <a:solidFill>
                  <a:srgbClr val="242424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12" name="燕尾形 11"/>
            <p:cNvSpPr/>
            <p:nvPr>
              <p:custDataLst>
                <p:tags r:id="rId4"/>
              </p:custDataLst>
            </p:nvPr>
          </p:nvSpPr>
          <p:spPr>
            <a:xfrm>
              <a:off x="9601" y="6873"/>
              <a:ext cx="351" cy="351"/>
            </a:xfrm>
            <a:prstGeom prst="chevron">
              <a:avLst>
                <a:gd name="adj" fmla="val 64478"/>
              </a:avLst>
            </a:prstGeom>
            <a:grpFill/>
            <a:ln>
              <a:noFill/>
            </a:ln>
            <a:effectLst>
              <a:outerShdw blurRad="241300" dist="114300" dir="5400000" algn="ctr" rotWithShape="0">
                <a:srgbClr val="0B55B6">
                  <a:alpha val="12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p>
              <a:endParaRPr lang="zh-CN" altLang="en-US" kern="0">
                <a:solidFill>
                  <a:srgbClr val="242424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13" name="燕尾形 12"/>
            <p:cNvSpPr/>
            <p:nvPr>
              <p:custDataLst>
                <p:tags r:id="rId5"/>
              </p:custDataLst>
            </p:nvPr>
          </p:nvSpPr>
          <p:spPr>
            <a:xfrm>
              <a:off x="10016" y="6873"/>
              <a:ext cx="351" cy="351"/>
            </a:xfrm>
            <a:prstGeom prst="chevron">
              <a:avLst>
                <a:gd name="adj" fmla="val 64478"/>
              </a:avLst>
            </a:prstGeom>
            <a:grpFill/>
            <a:ln>
              <a:noFill/>
            </a:ln>
            <a:effectLst>
              <a:outerShdw blurRad="241300" dist="114300" dir="5400000" algn="ctr" rotWithShape="0">
                <a:srgbClr val="0B55B6">
                  <a:alpha val="12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p>
              <a:endParaRPr lang="zh-CN" altLang="en-US" kern="0">
                <a:solidFill>
                  <a:srgbClr val="242424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32155" y="987425"/>
            <a:ext cx="9144000" cy="3749675"/>
          </a:xfrm>
        </p:spPr>
        <p:txBody>
          <a:bodyPr>
            <a:normAutofit lnSpcReduction="10000"/>
          </a:bodyPr>
          <a:lstStyle/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具体介绍参赛作品的功能完整性，并根据所提出的业务场景，分析匹配度与满足度</a:t>
            </a:r>
            <a:endParaRPr lang="zh-CN" altLang="zh-CN" sz="1600" b="0" i="0" dirty="0">
              <a:solidFill>
                <a:srgbClr val="00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作品功能特性的可用与可靠性说明</a:t>
            </a:r>
            <a:endParaRPr lang="zh-CN" altLang="zh-CN" sz="1600" b="0" i="0" dirty="0">
              <a:solidFill>
                <a:srgbClr val="00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作品功能特性的安全性与可控性说明</a:t>
            </a:r>
            <a:endParaRPr lang="zh-CN" altLang="zh-CN" sz="1600" b="0" i="0" dirty="0">
              <a:solidFill>
                <a:srgbClr val="00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具体分析功能特性的灵活可扩展性</a:t>
            </a:r>
            <a:r>
              <a:rPr lang="zh-CN" altLang="zh-CN" sz="160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（如数据模型标准化、易定制、易管理）</a:t>
            </a:r>
            <a:endParaRPr lang="zh-CN" altLang="en-US" sz="16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……</a:t>
            </a:r>
            <a:endParaRPr lang="zh-CN" altLang="zh-CN" sz="1600" b="0" i="0" dirty="0">
              <a:solidFill>
                <a:srgbClr val="00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0" indent="0" algn="l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*</a:t>
            </a:r>
            <a:r>
              <a:rPr lang="zh-CN" altLang="zh-CN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提供案例或材料佐证</a:t>
            </a:r>
            <a:endParaRPr lang="zh-CN" altLang="en-US" sz="16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5285" y="147955"/>
            <a:ext cx="2177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功能特性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16835" y="2932430"/>
            <a:ext cx="3644265" cy="729615"/>
          </a:xfrm>
        </p:spPr>
        <p:txBody>
          <a:bodyPr>
            <a:normAutofit/>
          </a:bodyPr>
          <a:p>
            <a:r>
              <a:rPr kumimoji="1" lang="zh-CN" altLang="en-US" sz="2400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东莞市</a:t>
            </a:r>
            <a:r>
              <a:rPr kumimoji="1" lang="zh-CN" altLang="en-US" sz="2400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注册企业说明</a:t>
            </a:r>
            <a:endParaRPr kumimoji="1" lang="zh-CN" altLang="en-US" sz="2400" b="1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154748" y="2636149"/>
            <a:ext cx="1339850" cy="132207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spAutoFit/>
          </a:bodyPr>
          <a:p>
            <a:r>
              <a:rPr lang="en-US" altLang="zh-CN" sz="8000" b="1" spc="1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Arial" panose="020B0604020202020204" pitchFamily="34" charset="0"/>
              </a:rPr>
              <a:t>05</a:t>
            </a:r>
            <a:endParaRPr lang="en-US" altLang="zh-CN" sz="8000" b="1" spc="1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08275" y="3516630"/>
            <a:ext cx="749935" cy="222250"/>
            <a:chOff x="9185" y="6873"/>
            <a:chExt cx="1181" cy="350"/>
          </a:xfrm>
          <a:solidFill>
            <a:schemeClr val="bg1"/>
          </a:solidFill>
        </p:grpSpPr>
        <p:sp>
          <p:nvSpPr>
            <p:cNvPr id="11" name="燕尾形 10"/>
            <p:cNvSpPr/>
            <p:nvPr>
              <p:custDataLst>
                <p:tags r:id="rId3"/>
              </p:custDataLst>
            </p:nvPr>
          </p:nvSpPr>
          <p:spPr>
            <a:xfrm>
              <a:off x="9185" y="6873"/>
              <a:ext cx="351" cy="351"/>
            </a:xfrm>
            <a:prstGeom prst="chevron">
              <a:avLst>
                <a:gd name="adj" fmla="val 64478"/>
              </a:avLst>
            </a:prstGeom>
            <a:grpFill/>
            <a:ln>
              <a:noFill/>
            </a:ln>
            <a:effectLst>
              <a:outerShdw blurRad="241300" dist="114300" dir="5400000" algn="ctr" rotWithShape="0">
                <a:srgbClr val="0B55B6">
                  <a:alpha val="12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p>
              <a:endParaRPr lang="zh-CN" altLang="en-US" kern="0">
                <a:solidFill>
                  <a:srgbClr val="242424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12" name="燕尾形 11"/>
            <p:cNvSpPr/>
            <p:nvPr>
              <p:custDataLst>
                <p:tags r:id="rId4"/>
              </p:custDataLst>
            </p:nvPr>
          </p:nvSpPr>
          <p:spPr>
            <a:xfrm>
              <a:off x="9601" y="6873"/>
              <a:ext cx="351" cy="351"/>
            </a:xfrm>
            <a:prstGeom prst="chevron">
              <a:avLst>
                <a:gd name="adj" fmla="val 64478"/>
              </a:avLst>
            </a:prstGeom>
            <a:grpFill/>
            <a:ln>
              <a:noFill/>
            </a:ln>
            <a:effectLst>
              <a:outerShdw blurRad="241300" dist="114300" dir="5400000" algn="ctr" rotWithShape="0">
                <a:srgbClr val="0B55B6">
                  <a:alpha val="12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p>
              <a:endParaRPr lang="zh-CN" altLang="en-US" kern="0">
                <a:solidFill>
                  <a:srgbClr val="242424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13" name="燕尾形 12"/>
            <p:cNvSpPr/>
            <p:nvPr>
              <p:custDataLst>
                <p:tags r:id="rId5"/>
              </p:custDataLst>
            </p:nvPr>
          </p:nvSpPr>
          <p:spPr>
            <a:xfrm>
              <a:off x="10016" y="6873"/>
              <a:ext cx="351" cy="351"/>
            </a:xfrm>
            <a:prstGeom prst="chevron">
              <a:avLst>
                <a:gd name="adj" fmla="val 64478"/>
              </a:avLst>
            </a:prstGeom>
            <a:grpFill/>
            <a:ln>
              <a:noFill/>
            </a:ln>
            <a:effectLst>
              <a:outerShdw blurRad="241300" dist="114300" dir="5400000" algn="ctr" rotWithShape="0">
                <a:srgbClr val="0B55B6">
                  <a:alpha val="12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p>
              <a:endParaRPr lang="zh-CN" altLang="en-US" kern="0">
                <a:solidFill>
                  <a:srgbClr val="242424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32263" y="987271"/>
            <a:ext cx="9144000" cy="1655762"/>
          </a:xfrm>
        </p:spPr>
        <p:txBody>
          <a:bodyPr/>
          <a:lstStyle/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东莞市注册企业，提供企业注册信息佐证</a:t>
            </a:r>
            <a:endParaRPr lang="zh-CN" altLang="zh-CN" sz="1600" b="0" i="0" dirty="0">
              <a:solidFill>
                <a:srgbClr val="00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0" indent="0" algn="l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*</a:t>
            </a:r>
            <a:r>
              <a:rPr lang="zh-CN" altLang="en-US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如非东莞市注册企业，可忽略</a:t>
            </a:r>
            <a:r>
              <a:rPr lang="zh-CN" altLang="en-US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本页</a:t>
            </a:r>
            <a:endParaRPr lang="zh-CN" altLang="en-US" sz="16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5285" y="147955"/>
            <a:ext cx="3792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东莞市注册企业说明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16835" y="2932430"/>
            <a:ext cx="3644265" cy="729615"/>
          </a:xfrm>
        </p:spPr>
        <p:txBody>
          <a:bodyPr>
            <a:normAutofit/>
          </a:bodyPr>
          <a:p>
            <a:r>
              <a:rPr kumimoji="1" lang="zh-CN" altLang="en-US" sz="2400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补充材料</a:t>
            </a:r>
            <a:r>
              <a:rPr kumimoji="1" lang="zh-CN" altLang="en-US" sz="2400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展示</a:t>
            </a:r>
            <a:endParaRPr kumimoji="1" lang="zh-CN" altLang="en-US" sz="2400" b="1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154748" y="2636149"/>
            <a:ext cx="1339850" cy="132207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spAutoFit/>
          </a:bodyPr>
          <a:p>
            <a:r>
              <a:rPr lang="en-US" altLang="zh-CN" sz="8000" b="1" spc="1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Arial" panose="020B0604020202020204" pitchFamily="34" charset="0"/>
              </a:rPr>
              <a:t>06</a:t>
            </a:r>
            <a:endParaRPr lang="en-US" altLang="zh-CN" sz="8000" b="1" spc="1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08275" y="3516630"/>
            <a:ext cx="749935" cy="222250"/>
            <a:chOff x="9185" y="6873"/>
            <a:chExt cx="1181" cy="350"/>
          </a:xfrm>
          <a:solidFill>
            <a:schemeClr val="bg1"/>
          </a:solidFill>
        </p:grpSpPr>
        <p:sp>
          <p:nvSpPr>
            <p:cNvPr id="11" name="燕尾形 10"/>
            <p:cNvSpPr/>
            <p:nvPr>
              <p:custDataLst>
                <p:tags r:id="rId3"/>
              </p:custDataLst>
            </p:nvPr>
          </p:nvSpPr>
          <p:spPr>
            <a:xfrm>
              <a:off x="9185" y="6873"/>
              <a:ext cx="351" cy="351"/>
            </a:xfrm>
            <a:prstGeom prst="chevron">
              <a:avLst>
                <a:gd name="adj" fmla="val 64478"/>
              </a:avLst>
            </a:prstGeom>
            <a:grpFill/>
            <a:ln>
              <a:noFill/>
            </a:ln>
            <a:effectLst>
              <a:outerShdw blurRad="241300" dist="114300" dir="5400000" algn="ctr" rotWithShape="0">
                <a:srgbClr val="0B55B6">
                  <a:alpha val="12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p>
              <a:endParaRPr lang="zh-CN" altLang="en-US" kern="0">
                <a:solidFill>
                  <a:srgbClr val="242424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12" name="燕尾形 11"/>
            <p:cNvSpPr/>
            <p:nvPr>
              <p:custDataLst>
                <p:tags r:id="rId4"/>
              </p:custDataLst>
            </p:nvPr>
          </p:nvSpPr>
          <p:spPr>
            <a:xfrm>
              <a:off x="9601" y="6873"/>
              <a:ext cx="351" cy="351"/>
            </a:xfrm>
            <a:prstGeom prst="chevron">
              <a:avLst>
                <a:gd name="adj" fmla="val 64478"/>
              </a:avLst>
            </a:prstGeom>
            <a:grpFill/>
            <a:ln>
              <a:noFill/>
            </a:ln>
            <a:effectLst>
              <a:outerShdw blurRad="241300" dist="114300" dir="5400000" algn="ctr" rotWithShape="0">
                <a:srgbClr val="0B55B6">
                  <a:alpha val="12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p>
              <a:endParaRPr lang="zh-CN" altLang="en-US" kern="0">
                <a:solidFill>
                  <a:srgbClr val="242424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13" name="燕尾形 12"/>
            <p:cNvSpPr/>
            <p:nvPr>
              <p:custDataLst>
                <p:tags r:id="rId5"/>
              </p:custDataLst>
            </p:nvPr>
          </p:nvSpPr>
          <p:spPr>
            <a:xfrm>
              <a:off x="10016" y="6873"/>
              <a:ext cx="351" cy="351"/>
            </a:xfrm>
            <a:prstGeom prst="chevron">
              <a:avLst>
                <a:gd name="adj" fmla="val 64478"/>
              </a:avLst>
            </a:prstGeom>
            <a:grpFill/>
            <a:ln>
              <a:noFill/>
            </a:ln>
            <a:effectLst>
              <a:outerShdw blurRad="241300" dist="114300" dir="5400000" algn="ctr" rotWithShape="0">
                <a:srgbClr val="0B55B6">
                  <a:alpha val="12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p>
              <a:endParaRPr lang="zh-CN" altLang="en-US" kern="0">
                <a:solidFill>
                  <a:srgbClr val="242424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32263" y="987271"/>
            <a:ext cx="9144000" cy="1655762"/>
          </a:xfrm>
        </p:spPr>
        <p:txBody>
          <a:bodyPr/>
          <a:lstStyle/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</a:rPr>
              <a:t>参赛团队认为有必要呈现的辅助材料展示。</a:t>
            </a:r>
            <a:endParaRPr lang="zh-CN" altLang="en-US" sz="16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5285" y="147955"/>
            <a:ext cx="2177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补充材料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086168" y="2583180"/>
            <a:ext cx="410146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6000" b="1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感谢观看</a:t>
            </a:r>
            <a:r>
              <a:rPr lang="en-US" altLang="zh-CN" sz="4400" b="1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THANK YOU</a:t>
            </a:r>
            <a:endParaRPr lang="en-US" altLang="zh-CN" sz="4400" b="1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5941" y="199798"/>
            <a:ext cx="6316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第二届工业软件创新应用大赛评分标准</a:t>
            </a:r>
            <a:endParaRPr lang="zh-CN" altLang="en-US" sz="2800" b="1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236855" y="855345"/>
          <a:ext cx="11616055" cy="5627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150"/>
                <a:gridCol w="1642110"/>
                <a:gridCol w="8068945"/>
                <a:gridCol w="958850"/>
              </a:tblGrid>
              <a:tr h="43370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序号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评价维度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考核点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分值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313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业务价值</a:t>
                      </a:r>
                      <a:endParaRPr lang="zh-CN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业务场景的普适性及影响力</a:t>
                      </a:r>
                      <a:endParaRPr 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业务场景的市场规模及前景</a:t>
                      </a:r>
                      <a:endParaRPr 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新产品/功能特性投资回报前景</a:t>
                      </a:r>
                      <a:endParaRPr 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30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856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2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创新能力</a:t>
                      </a:r>
                      <a:endParaRPr lang="zh-CN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知识产权/创新点的数量</a:t>
                      </a:r>
                      <a:endParaRPr 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创新点的难度和价值，对主要产品（服务）发挥核心支持作用的程度</a:t>
                      </a:r>
                      <a:endParaRPr 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创新点的先进性，如采用云计算、多租架构、AI、元模型驱动等新技术新方法，或云工厂、行业云创新商业模式等</a:t>
                      </a:r>
                      <a:endParaRPr 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30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856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功能特性</a:t>
                      </a:r>
                      <a:endParaRPr lang="zh-CN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功能特性和能力的完整性与业务场景满足度</a:t>
                      </a:r>
                      <a:endParaRPr 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功能特性的可用与可靠性</a:t>
                      </a:r>
                      <a:endParaRPr 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功能特性的安全性与可控性</a:t>
                      </a:r>
                      <a:endParaRPr 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功能特性的灵活可扩展性，如数据模型标准化、易定制、易管理</a:t>
                      </a:r>
                      <a:endParaRPr 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30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793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4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团队表现</a:t>
                      </a:r>
                      <a:endParaRPr lang="zh-CN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参赛材料质量（包括但不限于宣讲PPT、演示视频等）</a:t>
                      </a:r>
                      <a:endParaRPr 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团队现场路演答疑表现</a:t>
                      </a:r>
                      <a:r>
                        <a:rPr lang="zh-CN" alt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【仅</a:t>
                      </a:r>
                      <a:r>
                        <a:rPr lang="zh-CN" alt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决赛】</a:t>
                      </a:r>
                      <a:endParaRPr lang="zh-CN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说明：针对团队的能力评价。重点结合作品的工业价值，</a:t>
                      </a:r>
                      <a:r>
                        <a:rPr lang="zh-CN" alt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考察团队对工业Knowhow和工业背景知识等的理解，以及对云化、AI、大数据、元模型驱动等新技术新方法的熟悉和应用。</a:t>
                      </a:r>
                      <a:endParaRPr lang="zh-CN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10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gridSpan="3"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总分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100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6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附加要素</a:t>
                      </a:r>
                      <a:r>
                        <a:rPr lang="zh-CN" alt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【仅</a:t>
                      </a:r>
                      <a:r>
                        <a:rPr lang="zh-CN" alt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初赛】</a:t>
                      </a:r>
                      <a:endParaRPr lang="zh-CN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东莞市注册企业，提供企业注册信息佐证</a:t>
                      </a:r>
                      <a:endParaRPr 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en-US" sz="1300" b="0" dirty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_GB2312" panose="02010609030101010101" charset="-122"/>
                        </a:rPr>
                        <a:t>2</a:t>
                      </a:r>
                      <a:endParaRPr lang="en-US" altLang="en-US" sz="1300" b="0" dirty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732155" y="1709420"/>
            <a:ext cx="10811510" cy="4065270"/>
          </a:xfrm>
        </p:spPr>
        <p:txBody>
          <a:bodyPr>
            <a:noAutofit/>
          </a:bodyPr>
          <a:p>
            <a:pPr algn="just">
              <a:lnSpc>
                <a:spcPct val="150000"/>
              </a:lnSpc>
              <a:buFont typeface="Arial" panose="020B0604020202020204" pitchFamily="34" charset="0"/>
            </a:pPr>
            <a:r>
              <a:rPr lang="zh-CN" altLang="zh-CN" sz="2400" b="0" i="0" dirty="0">
                <a:solidFill>
                  <a:srgbClr val="000000"/>
                </a:solidFill>
                <a:latin typeface="微软雅黑" panose="020B0503020204020204" charset="-122"/>
                <a:ea typeface="微软雅黑 Light" panose="020B0502040204020203" charset="-122"/>
                <a:cs typeface="微软雅黑" panose="020B0503020204020204" charset="-122"/>
              </a:rPr>
              <a:t>大赛围绕工业及其支柱产业的各业务环节</a:t>
            </a:r>
            <a:r>
              <a:rPr lang="zh-CN" altLang="zh-CN" sz="2400" b="1" i="0" dirty="0">
                <a:solidFill>
                  <a:schemeClr val="accent5"/>
                </a:solidFill>
                <a:latin typeface="微软雅黑" panose="020B0503020204020204" charset="-122"/>
                <a:ea typeface="微软雅黑 Light" panose="020B0502040204020203" charset="-122"/>
                <a:cs typeface="微软雅黑" panose="020B0503020204020204" charset="-122"/>
              </a:rPr>
              <a:t>（</a:t>
            </a:r>
            <a:r>
              <a:rPr lang="zh-CN" altLang="zh-CN" sz="2400" b="1" i="0" u="sng" dirty="0">
                <a:solidFill>
                  <a:schemeClr val="accent5"/>
                </a:solidFill>
                <a:latin typeface="微软雅黑" panose="020B0503020204020204" charset="-122"/>
                <a:ea typeface="微软雅黑 Light" panose="020B0502040204020203" charset="-122"/>
                <a:cs typeface="微软雅黑" panose="020B0503020204020204" charset="-122"/>
              </a:rPr>
              <a:t>包含但不限于研发、采购、供应、制造、营销等</a:t>
            </a:r>
            <a:r>
              <a:rPr lang="zh-CN" altLang="zh-CN" sz="2400" b="1" i="0" dirty="0">
                <a:solidFill>
                  <a:schemeClr val="accent5"/>
                </a:solidFill>
                <a:latin typeface="微软雅黑" panose="020B0503020204020204" charset="-122"/>
                <a:ea typeface="微软雅黑 Light" panose="020B0502040204020203" charset="-122"/>
                <a:cs typeface="微软雅黑" panose="020B0503020204020204" charset="-122"/>
              </a:rPr>
              <a:t>）</a:t>
            </a:r>
            <a:r>
              <a:rPr lang="zh-CN" altLang="zh-CN" sz="2400" b="0" i="0" dirty="0">
                <a:solidFill>
                  <a:srgbClr val="000000"/>
                </a:solidFill>
                <a:latin typeface="微软雅黑" panose="020B0503020204020204" charset="-122"/>
                <a:ea typeface="微软雅黑 Light" panose="020B0502040204020203" charset="-122"/>
                <a:cs typeface="微软雅黑" panose="020B0503020204020204" charset="-122"/>
              </a:rPr>
              <a:t>，聚焦</a:t>
            </a:r>
            <a:r>
              <a:rPr lang="zh-CN" altLang="zh-CN" sz="2400" b="1" u="sng" dirty="0">
                <a:solidFill>
                  <a:schemeClr val="accent5"/>
                </a:solidFill>
                <a:latin typeface="微软雅黑" panose="020B0503020204020204" charset="-122"/>
                <a:ea typeface="微软雅黑 Light" panose="020B0502040204020203" charset="-122"/>
                <a:cs typeface="微软雅黑" panose="020B0503020204020204" charset="-122"/>
              </a:rPr>
              <a:t>产品架构、场景应用、业务模式、技术方法</a:t>
            </a:r>
            <a:r>
              <a:rPr lang="zh-CN" altLang="zh-CN" sz="2400" b="0" i="0" dirty="0">
                <a:solidFill>
                  <a:srgbClr val="000000"/>
                </a:solidFill>
                <a:latin typeface="微软雅黑" panose="020B0503020204020204" charset="-122"/>
                <a:ea typeface="微软雅黑 Light" panose="020B0502040204020203" charset="-122"/>
                <a:cs typeface="微软雅黑" panose="020B0503020204020204" charset="-122"/>
              </a:rPr>
              <a:t>等创新实践，依托数据根技术服务，面向国内注册的初创团队，企业单位、科研机构、高等院校及个人开发者等，遴选出利用了</a:t>
            </a:r>
            <a:r>
              <a:rPr lang="zh-CN" altLang="zh-CN" sz="2400" b="1" i="0" u="sng" dirty="0">
                <a:solidFill>
                  <a:schemeClr val="accent5"/>
                </a:solidFill>
                <a:latin typeface="微软雅黑" panose="020B0503020204020204" charset="-122"/>
                <a:ea typeface="微软雅黑 Light" panose="020B0502040204020203" charset="-122"/>
                <a:cs typeface="微软雅黑" panose="020B0503020204020204" charset="-122"/>
              </a:rPr>
              <a:t>新技术、新方法（如云化、AI、大数据、元模型驱动等）</a:t>
            </a:r>
            <a:r>
              <a:rPr lang="zh-CN" altLang="zh-CN" sz="2400" b="0" i="0" dirty="0">
                <a:solidFill>
                  <a:srgbClr val="000000"/>
                </a:solidFill>
                <a:latin typeface="微软雅黑" panose="020B0503020204020204" charset="-122"/>
                <a:ea typeface="微软雅黑 Light" panose="020B0502040204020203" charset="-122"/>
                <a:cs typeface="微软雅黑" panose="020B0503020204020204" charset="-122"/>
              </a:rPr>
              <a:t>或开创了</a:t>
            </a:r>
            <a:r>
              <a:rPr lang="zh-CN" altLang="zh-CN" sz="2400" b="1" i="0" u="sng" dirty="0">
                <a:solidFill>
                  <a:schemeClr val="accent5"/>
                </a:solidFill>
                <a:latin typeface="微软雅黑" panose="020B0503020204020204" charset="-122"/>
                <a:ea typeface="微软雅黑 Light" panose="020B0502040204020203" charset="-122"/>
                <a:cs typeface="微软雅黑" panose="020B0503020204020204" charset="-122"/>
              </a:rPr>
              <a:t>新商业模式（如云工厂、行业云）</a:t>
            </a:r>
            <a:r>
              <a:rPr lang="zh-CN" altLang="zh-CN" sz="2400" b="0" i="0" dirty="0">
                <a:solidFill>
                  <a:srgbClr val="000000"/>
                </a:solidFill>
                <a:latin typeface="微软雅黑" panose="020B0503020204020204" charset="-122"/>
                <a:ea typeface="微软雅黑 Light" panose="020B0502040204020203" charset="-122"/>
                <a:cs typeface="微软雅黑" panose="020B0503020204020204" charset="-122"/>
              </a:rPr>
              <a:t>等特点的新一代工业软件优秀开发作品或解决方案。</a:t>
            </a:r>
            <a:endParaRPr lang="zh-CN" altLang="zh-CN" sz="2400" b="0" i="0" dirty="0">
              <a:solidFill>
                <a:srgbClr val="000000"/>
              </a:solidFill>
              <a:latin typeface="微软雅黑" panose="020B0503020204020204" charset="-122"/>
              <a:ea typeface="微软雅黑 Light" panose="020B0502040204020203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5285" y="147955"/>
            <a:ext cx="2177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评选范围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87070" y="1408430"/>
          <a:ext cx="10817860" cy="404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465"/>
                <a:gridCol w="2704465"/>
                <a:gridCol w="2704465"/>
                <a:gridCol w="2704465"/>
              </a:tblGrid>
              <a:tr h="8039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作品名称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buNone/>
                      </a:pPr>
                      <a:endParaRPr lang="zh-CN" altLang="en-US" sz="2000" b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技术领域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altLang="zh-CN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*</a:t>
                      </a:r>
                      <a:r>
                        <a:rPr lang="zh-CN" altLang="en-US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如</a:t>
                      </a:r>
                      <a:r>
                        <a:rPr lang="en-US" altLang="zh-CN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CAD</a:t>
                      </a:r>
                      <a:r>
                        <a:rPr lang="zh-CN" altLang="en-US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、</a:t>
                      </a:r>
                      <a:r>
                        <a:rPr lang="en-US" altLang="zh-CN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PLM</a:t>
                      </a:r>
                      <a:r>
                        <a:rPr lang="zh-CN" altLang="en-US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、</a:t>
                      </a:r>
                      <a:r>
                        <a:rPr lang="en-US" altLang="zh-CN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ERP</a:t>
                      </a:r>
                      <a:r>
                        <a:rPr lang="zh-CN" altLang="en-US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、</a:t>
                      </a:r>
                      <a:r>
                        <a:rPr lang="en-US" altLang="zh-CN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CAE</a:t>
                      </a:r>
                      <a:r>
                        <a:rPr lang="zh-CN" altLang="en-US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、板级</a:t>
                      </a:r>
                      <a:r>
                        <a:rPr lang="en-US" altLang="zh-CN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EDA</a:t>
                      </a:r>
                      <a:r>
                        <a:rPr lang="zh-CN" altLang="en-US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、芯片</a:t>
                      </a:r>
                      <a:r>
                        <a:rPr lang="en-US" altLang="zh-CN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EDA</a:t>
                      </a:r>
                      <a:r>
                        <a:rPr lang="zh-CN" altLang="en-US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、</a:t>
                      </a:r>
                      <a:r>
                        <a:rPr lang="en-US" altLang="zh-CN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MES</a:t>
                      </a:r>
                      <a:r>
                        <a:rPr lang="zh-CN" altLang="en-US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、</a:t>
                      </a:r>
                      <a:r>
                        <a:rPr lang="en-US" altLang="zh-CN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MBSE</a:t>
                      </a:r>
                      <a:r>
                        <a:rPr lang="zh-CN" altLang="en-US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、</a:t>
                      </a:r>
                      <a:r>
                        <a:rPr lang="en-US" altLang="zh-CN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MOM</a:t>
                      </a:r>
                      <a:r>
                        <a:rPr lang="zh-CN" altLang="en-US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、</a:t>
                      </a:r>
                      <a:r>
                        <a:rPr lang="en-US" altLang="zh-CN" sz="1200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  <a:sym typeface="+mn-ea"/>
                        </a:rPr>
                        <a:t>.....</a:t>
                      </a:r>
                      <a:endParaRPr lang="zh-CN" altLang="en-US" sz="1200" b="1" i="1">
                        <a:solidFill>
                          <a:schemeClr val="accent5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cs typeface="微软雅黑 Light" panose="020B0502040204020203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255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应用行业及场景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altLang="zh-CN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*</a:t>
                      </a:r>
                      <a:r>
                        <a:rPr lang="zh-CN" altLang="en-US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作品应用的具体行业及场景描述</a:t>
                      </a:r>
                      <a:endParaRPr lang="zh-CN" altLang="en-US" sz="1200" b="1" i="1">
                        <a:solidFill>
                          <a:schemeClr val="accent5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cs typeface="微软雅黑 Light" panose="020B0502040204020203" charset="-122"/>
                      </a:endParaRPr>
                    </a:p>
                    <a:p>
                      <a:pPr algn="just">
                        <a:buNone/>
                      </a:pPr>
                      <a:endParaRPr lang="zh-CN" altLang="en-US" sz="1200" b="1" i="1">
                        <a:solidFill>
                          <a:schemeClr val="accent5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cs typeface="微软雅黑 Light" panose="020B0502040204020203" charset="-122"/>
                      </a:endParaRPr>
                    </a:p>
                    <a:p>
                      <a:pPr algn="just">
                        <a:buNone/>
                      </a:pPr>
                      <a:r>
                        <a:rPr lang="zh-CN" altLang="en-US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例子：通用行业结构设计自动化、汽车行业碰撞仿真、</a:t>
                      </a:r>
                      <a:r>
                        <a:rPr lang="en-US" altLang="zh-CN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.....</a:t>
                      </a:r>
                      <a:endParaRPr lang="en-US" altLang="zh-CN" sz="1200" b="1" i="1">
                        <a:solidFill>
                          <a:schemeClr val="accent5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cs typeface="微软雅黑 Light" panose="020B0502040204020203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业务范围环节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altLang="zh-CN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*研发、采购、供应、制造、营销</a:t>
                      </a:r>
                      <a:r>
                        <a:rPr lang="zh-CN" altLang="en-US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、</a:t>
                      </a:r>
                      <a:r>
                        <a:rPr lang="en-US" altLang="zh-CN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  <a:sym typeface="+mn-ea"/>
                        </a:rPr>
                        <a:t>.....</a:t>
                      </a:r>
                      <a:endParaRPr lang="zh-CN" altLang="en-US" sz="1200" b="1" i="1">
                        <a:solidFill>
                          <a:schemeClr val="accent5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cs typeface="微软雅黑 Light" panose="020B0502040204020203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032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解决的实际工程问题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buNone/>
                      </a:pPr>
                      <a:endParaRPr lang="zh-CN" altLang="en-US" sz="2000" b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上市</a:t>
                      </a: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时间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altLang="zh-CN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*</a:t>
                      </a:r>
                      <a:r>
                        <a:rPr lang="zh-CN" altLang="en-US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产品上市时间或创新点孵化</a:t>
                      </a:r>
                      <a:r>
                        <a:rPr lang="zh-CN" altLang="en-US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</a:rPr>
                        <a:t>时间</a:t>
                      </a:r>
                      <a:endParaRPr lang="zh-CN" altLang="en-US" sz="1200" b="1" i="1">
                        <a:solidFill>
                          <a:schemeClr val="accent5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cs typeface="微软雅黑 Light" panose="020B0502040204020203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045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创新点及先进性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p>
                      <a:pPr algn="just">
                        <a:buNone/>
                      </a:pPr>
                      <a:r>
                        <a:rPr lang="zh-CN" altLang="en-US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  <a:sym typeface="+mn-ea"/>
                        </a:rPr>
                        <a:t>创新点：</a:t>
                      </a:r>
                      <a:r>
                        <a:rPr lang="en-US" altLang="zh-CN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  <a:sym typeface="+mn-ea"/>
                        </a:rPr>
                        <a:t>产品架构、场景应用、业务模式、技术方法</a:t>
                      </a:r>
                      <a:r>
                        <a:rPr lang="zh-CN" altLang="en-US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  <a:sym typeface="+mn-ea"/>
                        </a:rPr>
                        <a:t>、</a:t>
                      </a:r>
                      <a:r>
                        <a:rPr lang="en-US" altLang="zh-CN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  <a:sym typeface="+mn-ea"/>
                        </a:rPr>
                        <a:t>.....</a:t>
                      </a:r>
                      <a:endParaRPr lang="en-US" altLang="zh-CN" sz="1200" b="1" i="1">
                        <a:solidFill>
                          <a:schemeClr val="accent5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cs typeface="微软雅黑 Light" panose="020B0502040204020203" charset="-122"/>
                        <a:sym typeface="+mn-ea"/>
                      </a:endParaRPr>
                    </a:p>
                    <a:p>
                      <a:pPr algn="just">
                        <a:buNone/>
                      </a:pPr>
                      <a:endParaRPr lang="en-US" altLang="zh-CN" sz="1200" b="1" i="1">
                        <a:solidFill>
                          <a:schemeClr val="accent5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cs typeface="微软雅黑 Light" panose="020B0502040204020203" charset="-122"/>
                        <a:sym typeface="+mn-ea"/>
                      </a:endParaRPr>
                    </a:p>
                    <a:p>
                      <a:pPr algn="just">
                        <a:buNone/>
                      </a:pPr>
                      <a:r>
                        <a:rPr lang="zh-CN" altLang="en-US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  <a:sym typeface="+mn-ea"/>
                        </a:rPr>
                        <a:t>先进性：如云化、AI、大数据、元模型驱动，或云工厂、行业云、</a:t>
                      </a:r>
                      <a:r>
                        <a:rPr lang="en-US" altLang="zh-CN" sz="1200" b="1" i="1">
                          <a:solidFill>
                            <a:schemeClr val="accent5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cs typeface="微软雅黑 Light" panose="020B0502040204020203" charset="-122"/>
                          <a:sym typeface="+mn-ea"/>
                        </a:rPr>
                        <a:t>.....</a:t>
                      </a:r>
                      <a:endParaRPr lang="zh-CN" altLang="en-US" sz="1200" b="1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cs typeface="微软雅黑 Light" panose="020B0502040204020203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039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是否使用大赛环境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buNone/>
                      </a:pPr>
                      <a:endParaRPr lang="zh-CN" altLang="en-US" sz="2000" b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是否东莞注册企业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buNone/>
                      </a:pPr>
                      <a:endParaRPr lang="zh-CN" altLang="en-US" sz="2000" b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93065" y="5869305"/>
            <a:ext cx="94576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*</a:t>
            </a:r>
            <a:r>
              <a:rPr lang="zh-CN" altLang="zh-CN" b="1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请详细阅读大赛评选范围、参赛对象与作品要求后填写。可参考蓝色</a:t>
            </a:r>
            <a:r>
              <a:rPr lang="zh-CN" altLang="zh-CN" b="1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提示文字。</a:t>
            </a:r>
            <a:endParaRPr lang="zh-CN" altLang="zh-CN" b="1" dirty="0">
              <a:solidFill>
                <a:srgbClr val="FF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375285" y="147955"/>
            <a:ext cx="2177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基本信息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图片 162" descr="E:\GZ\2022-05-11\工业软件大赛\w665555.pngw66555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-635"/>
            <a:ext cx="3740785" cy="6858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894157" y="1176933"/>
            <a:ext cx="3718171" cy="1753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1218565">
              <a:lnSpc>
                <a:spcPct val="150000"/>
              </a:lnSpc>
              <a:defRPr/>
            </a:pPr>
            <a:r>
              <a:rPr lang="zh-CN" altLang="en-US" sz="1200" b="1" kern="0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说明</a:t>
            </a:r>
            <a:r>
              <a:rPr lang="en-US" altLang="zh-CN" sz="1200" b="1" kern="0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Wingdings" panose="05000000000000000000" pitchFamily="2" charset="2"/>
              </a:rPr>
              <a:t>: (</a:t>
            </a:r>
            <a:r>
              <a:rPr lang="zh-CN" altLang="en-US" sz="1200" b="1" kern="0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Wingdings" panose="05000000000000000000" pitchFamily="2" charset="2"/>
              </a:rPr>
              <a:t>正式作品文档中请删除此处文字</a:t>
            </a:r>
            <a:r>
              <a:rPr lang="en-US" altLang="zh-CN" sz="1200" b="1" kern="0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Wingdings" panose="05000000000000000000" pitchFamily="2" charset="2"/>
              </a:rPr>
              <a:t>)</a:t>
            </a:r>
            <a:endParaRPr lang="en-US" altLang="zh-CN" sz="1200" b="1" kern="0" dirty="0">
              <a:solidFill>
                <a:srgbClr val="FF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342900" indent="-342900" defTabSz="121856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目录中每页标题，仅供参考和內容方向牵引，可自拟修改；</a:t>
            </a:r>
            <a:endParaRPr lang="en-US" altLang="zh-CN" sz="1200" b="1" kern="0" dirty="0">
              <a:solidFill>
                <a:srgbClr val="FF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342900" indent="-342900" defTabSz="121856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参赛团队写作文档內容时，建议参考评分标准考核点并结合实际情况调整；</a:t>
            </a:r>
            <a:endParaRPr lang="en-US" altLang="zh-CN" sz="1200" b="1" kern="0" dirty="0">
              <a:solidFill>
                <a:srgbClr val="FF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342900" indent="-342900" defTabSz="121856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各个版块页数不限，根据实际情况调整。</a:t>
            </a:r>
            <a:endParaRPr lang="zh-CN" altLang="en-US" sz="1200" b="1" kern="0" dirty="0">
              <a:solidFill>
                <a:srgbClr val="FF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3"/>
            </p:custDataLst>
          </p:nvPr>
        </p:nvSpPr>
        <p:spPr>
          <a:xfrm>
            <a:off x="1172210" y="1901190"/>
            <a:ext cx="1395095" cy="2433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zh-CN" altLang="en-US" sz="8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</a:t>
            </a:r>
            <a:endParaRPr lang="zh-CN" altLang="en-US" sz="8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dist"/>
            <a:r>
              <a:rPr lang="zh-CN" altLang="en-US" sz="8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录</a:t>
            </a:r>
            <a:endParaRPr lang="zh-CN" altLang="en-US" sz="8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9" name="组合 168"/>
          <p:cNvGrpSpPr/>
          <p:nvPr/>
        </p:nvGrpSpPr>
        <p:grpSpPr>
          <a:xfrm>
            <a:off x="4847590" y="916940"/>
            <a:ext cx="2496820" cy="539750"/>
            <a:chOff x="6926" y="1853"/>
            <a:chExt cx="3932" cy="850"/>
          </a:xfrm>
        </p:grpSpPr>
        <p:sp>
          <p:nvSpPr>
            <p:cNvPr id="166" name="文本框 165"/>
            <p:cNvSpPr txBox="1"/>
            <p:nvPr>
              <p:custDataLst>
                <p:tags r:id="rId4"/>
              </p:custDataLst>
            </p:nvPr>
          </p:nvSpPr>
          <p:spPr>
            <a:xfrm>
              <a:off x="6926" y="1853"/>
              <a:ext cx="850" cy="850"/>
            </a:xfrm>
            <a:prstGeom prst="roundRect">
              <a:avLst>
                <a:gd name="adj" fmla="val 50000"/>
              </a:avLst>
            </a:prstGeom>
            <a:solidFill>
              <a:srgbClr val="1E64BC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kumimoji="1"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矩形 166"/>
            <p:cNvSpPr/>
            <p:nvPr>
              <p:custDataLst>
                <p:tags r:id="rId5"/>
              </p:custDataLst>
            </p:nvPr>
          </p:nvSpPr>
          <p:spPr>
            <a:xfrm>
              <a:off x="8055" y="2013"/>
              <a:ext cx="2803" cy="5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zh-CN" altLang="zh-CN" sz="1600" b="1" dirty="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sym typeface="+mn-ea"/>
                </a:rPr>
                <a:t>团队及作品简介</a:t>
              </a:r>
              <a:endParaRPr kumimoji="1" lang="zh-CN" altLang="en-US" sz="1600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4847590" y="1799590"/>
            <a:ext cx="2496820" cy="539750"/>
            <a:chOff x="6926" y="1853"/>
            <a:chExt cx="3932" cy="850"/>
          </a:xfrm>
        </p:grpSpPr>
        <p:sp>
          <p:nvSpPr>
            <p:cNvPr id="171" name="文本框 170"/>
            <p:cNvSpPr txBox="1"/>
            <p:nvPr>
              <p:custDataLst>
                <p:tags r:id="rId6"/>
              </p:custDataLst>
            </p:nvPr>
          </p:nvSpPr>
          <p:spPr>
            <a:xfrm>
              <a:off x="6926" y="1853"/>
              <a:ext cx="850" cy="850"/>
            </a:xfrm>
            <a:prstGeom prst="roundRect">
              <a:avLst>
                <a:gd name="adj" fmla="val 50000"/>
              </a:avLst>
            </a:prstGeom>
            <a:solidFill>
              <a:srgbClr val="1E64BC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kumimoji="1"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2" name="矩形 171"/>
            <p:cNvSpPr/>
            <p:nvPr>
              <p:custDataLst>
                <p:tags r:id="rId7"/>
              </p:custDataLst>
            </p:nvPr>
          </p:nvSpPr>
          <p:spPr>
            <a:xfrm>
              <a:off x="8055" y="2013"/>
              <a:ext cx="2803" cy="5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zh-CN" altLang="zh-CN" sz="1600" b="1" dirty="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sym typeface="+mn-ea"/>
                </a:rPr>
                <a:t>业务价值</a:t>
              </a:r>
              <a:r>
                <a:rPr lang="zh-CN" altLang="zh-CN" sz="1600" b="1" dirty="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sym typeface="+mn-ea"/>
                </a:rPr>
                <a:t>分析</a:t>
              </a:r>
              <a:endParaRPr lang="zh-CN" altLang="zh-CN" sz="1600" b="1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4847590" y="2682240"/>
            <a:ext cx="2496820" cy="539750"/>
            <a:chOff x="6926" y="1853"/>
            <a:chExt cx="3932" cy="850"/>
          </a:xfrm>
        </p:grpSpPr>
        <p:sp>
          <p:nvSpPr>
            <p:cNvPr id="174" name="文本框 173"/>
            <p:cNvSpPr txBox="1"/>
            <p:nvPr>
              <p:custDataLst>
                <p:tags r:id="rId8"/>
              </p:custDataLst>
            </p:nvPr>
          </p:nvSpPr>
          <p:spPr>
            <a:xfrm>
              <a:off x="6926" y="1853"/>
              <a:ext cx="850" cy="850"/>
            </a:xfrm>
            <a:prstGeom prst="roundRect">
              <a:avLst>
                <a:gd name="adj" fmla="val 50000"/>
              </a:avLst>
            </a:prstGeom>
            <a:solidFill>
              <a:srgbClr val="1E64BC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kumimoji="1"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5" name="矩形 174"/>
            <p:cNvSpPr/>
            <p:nvPr>
              <p:custDataLst>
                <p:tags r:id="rId9"/>
              </p:custDataLst>
            </p:nvPr>
          </p:nvSpPr>
          <p:spPr>
            <a:xfrm>
              <a:off x="8055" y="2013"/>
              <a:ext cx="2803" cy="5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zh-CN" altLang="zh-CN" sz="1600" b="1" dirty="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sym typeface="+mn-ea"/>
                </a:rPr>
                <a:t>创新能力</a:t>
              </a:r>
              <a:r>
                <a:rPr lang="zh-CN" altLang="zh-CN" sz="1600" b="1" dirty="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sym typeface="+mn-ea"/>
                </a:rPr>
                <a:t>说明</a:t>
              </a:r>
              <a:endParaRPr lang="zh-CN" altLang="zh-CN" sz="1600" b="1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endParaRP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4847590" y="5330190"/>
            <a:ext cx="2496820" cy="539750"/>
            <a:chOff x="6926" y="1853"/>
            <a:chExt cx="3932" cy="850"/>
          </a:xfrm>
        </p:grpSpPr>
        <p:sp>
          <p:nvSpPr>
            <p:cNvPr id="177" name="文本框 176"/>
            <p:cNvSpPr txBox="1"/>
            <p:nvPr>
              <p:custDataLst>
                <p:tags r:id="rId10"/>
              </p:custDataLst>
            </p:nvPr>
          </p:nvSpPr>
          <p:spPr>
            <a:xfrm>
              <a:off x="6926" y="1853"/>
              <a:ext cx="850" cy="850"/>
            </a:xfrm>
            <a:prstGeom prst="roundRect">
              <a:avLst>
                <a:gd name="adj" fmla="val 50000"/>
              </a:avLst>
            </a:prstGeom>
            <a:solidFill>
              <a:srgbClr val="1E64BC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06</a:t>
              </a:r>
              <a:endParaRPr kumimoji="1"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8" name="矩形 177"/>
            <p:cNvSpPr/>
            <p:nvPr>
              <p:custDataLst>
                <p:tags r:id="rId11"/>
              </p:custDataLst>
            </p:nvPr>
          </p:nvSpPr>
          <p:spPr>
            <a:xfrm>
              <a:off x="8055" y="2013"/>
              <a:ext cx="2803" cy="5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zh-CN" altLang="zh-CN" sz="1600" b="1" dirty="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sym typeface="+mn-ea"/>
                </a:rPr>
                <a:t>补充材料</a:t>
              </a:r>
              <a:r>
                <a:rPr lang="zh-CN" altLang="zh-CN" sz="1600" b="1" dirty="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sym typeface="+mn-ea"/>
                </a:rPr>
                <a:t>展示</a:t>
              </a:r>
              <a:endParaRPr lang="zh-CN" altLang="zh-CN" sz="1600" b="1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4847590" y="4447540"/>
            <a:ext cx="3145790" cy="539750"/>
            <a:chOff x="6926" y="1853"/>
            <a:chExt cx="4954" cy="850"/>
          </a:xfrm>
        </p:grpSpPr>
        <p:sp>
          <p:nvSpPr>
            <p:cNvPr id="180" name="文本框 179"/>
            <p:cNvSpPr txBox="1"/>
            <p:nvPr>
              <p:custDataLst>
                <p:tags r:id="rId12"/>
              </p:custDataLst>
            </p:nvPr>
          </p:nvSpPr>
          <p:spPr>
            <a:xfrm>
              <a:off x="6926" y="1853"/>
              <a:ext cx="850" cy="850"/>
            </a:xfrm>
            <a:prstGeom prst="roundRect">
              <a:avLst>
                <a:gd name="adj" fmla="val 50000"/>
              </a:avLst>
            </a:prstGeom>
            <a:solidFill>
              <a:srgbClr val="1E64BC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  <a:endParaRPr kumimoji="1"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1" name="矩形 180"/>
            <p:cNvSpPr/>
            <p:nvPr>
              <p:custDataLst>
                <p:tags r:id="rId13"/>
              </p:custDataLst>
            </p:nvPr>
          </p:nvSpPr>
          <p:spPr>
            <a:xfrm>
              <a:off x="8055" y="2013"/>
              <a:ext cx="3825" cy="5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zh-CN" altLang="zh-CN" sz="1600" b="1" dirty="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sym typeface="+mn-ea"/>
                </a:rPr>
                <a:t>东莞市注册企业说明</a:t>
              </a:r>
              <a:endParaRPr kumimoji="1" lang="zh-CN" altLang="en-US" sz="1600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4847590" y="3564890"/>
            <a:ext cx="2496820" cy="539750"/>
            <a:chOff x="6926" y="1853"/>
            <a:chExt cx="3932" cy="850"/>
          </a:xfrm>
        </p:grpSpPr>
        <p:sp>
          <p:nvSpPr>
            <p:cNvPr id="183" name="文本框 182"/>
            <p:cNvSpPr txBox="1"/>
            <p:nvPr>
              <p:custDataLst>
                <p:tags r:id="rId14"/>
              </p:custDataLst>
            </p:nvPr>
          </p:nvSpPr>
          <p:spPr>
            <a:xfrm>
              <a:off x="6926" y="1853"/>
              <a:ext cx="850" cy="850"/>
            </a:xfrm>
            <a:prstGeom prst="roundRect">
              <a:avLst>
                <a:gd name="adj" fmla="val 50000"/>
              </a:avLst>
            </a:prstGeom>
            <a:solidFill>
              <a:srgbClr val="1E64BC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kumimoji="1"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4" name="矩形 183"/>
            <p:cNvSpPr/>
            <p:nvPr>
              <p:custDataLst>
                <p:tags r:id="rId15"/>
              </p:custDataLst>
            </p:nvPr>
          </p:nvSpPr>
          <p:spPr>
            <a:xfrm>
              <a:off x="8055" y="2013"/>
              <a:ext cx="2803" cy="5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zh-CN" altLang="zh-CN" sz="1600" b="1" dirty="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sym typeface="+mn-ea"/>
                </a:rPr>
                <a:t>功能架构</a:t>
              </a:r>
              <a:r>
                <a:rPr lang="zh-CN" altLang="zh-CN" sz="1600" b="1" dirty="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sym typeface="+mn-ea"/>
                </a:rPr>
                <a:t>展示</a:t>
              </a:r>
              <a:endParaRPr lang="zh-CN" altLang="zh-CN" sz="1600" b="1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2438400" y="2932430"/>
            <a:ext cx="3644265" cy="729615"/>
          </a:xfrm>
        </p:spPr>
        <p:txBody>
          <a:bodyPr>
            <a:normAutofit/>
          </a:bodyPr>
          <a:p>
            <a:r>
              <a:rPr kumimoji="1" lang="zh-CN" altLang="en-US" sz="2400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团队及作品简介</a:t>
            </a:r>
            <a:endParaRPr kumimoji="1" lang="zh-CN" altLang="en-US" sz="2400" b="1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154748" y="2636149"/>
            <a:ext cx="1165860" cy="132207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spAutoFit/>
          </a:bodyPr>
          <a:p>
            <a:r>
              <a:rPr lang="en-US" altLang="zh-CN" sz="8000" b="1" spc="1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Arial" panose="020B0604020202020204" pitchFamily="34" charset="0"/>
              </a:rPr>
              <a:t>01</a:t>
            </a:r>
            <a:endParaRPr lang="en-US" altLang="zh-CN" sz="8000" b="1" spc="1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08275" y="3516630"/>
            <a:ext cx="749935" cy="222250"/>
            <a:chOff x="9185" y="6873"/>
            <a:chExt cx="1181" cy="350"/>
          </a:xfrm>
          <a:solidFill>
            <a:schemeClr val="bg1"/>
          </a:solidFill>
        </p:grpSpPr>
        <p:sp>
          <p:nvSpPr>
            <p:cNvPr id="11" name="燕尾形 10"/>
            <p:cNvSpPr/>
            <p:nvPr>
              <p:custDataLst>
                <p:tags r:id="rId3"/>
              </p:custDataLst>
            </p:nvPr>
          </p:nvSpPr>
          <p:spPr>
            <a:xfrm>
              <a:off x="9185" y="6873"/>
              <a:ext cx="351" cy="351"/>
            </a:xfrm>
            <a:prstGeom prst="chevron">
              <a:avLst>
                <a:gd name="adj" fmla="val 64478"/>
              </a:avLst>
            </a:prstGeom>
            <a:grpFill/>
            <a:ln>
              <a:noFill/>
            </a:ln>
            <a:effectLst>
              <a:outerShdw blurRad="241300" dist="114300" dir="5400000" algn="ctr" rotWithShape="0">
                <a:srgbClr val="0B55B6">
                  <a:alpha val="12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p>
              <a:endParaRPr lang="zh-CN" altLang="en-US" kern="0">
                <a:solidFill>
                  <a:srgbClr val="242424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12" name="燕尾形 11"/>
            <p:cNvSpPr/>
            <p:nvPr>
              <p:custDataLst>
                <p:tags r:id="rId4"/>
              </p:custDataLst>
            </p:nvPr>
          </p:nvSpPr>
          <p:spPr>
            <a:xfrm>
              <a:off x="9601" y="6873"/>
              <a:ext cx="351" cy="351"/>
            </a:xfrm>
            <a:prstGeom prst="chevron">
              <a:avLst>
                <a:gd name="adj" fmla="val 64478"/>
              </a:avLst>
            </a:prstGeom>
            <a:grpFill/>
            <a:ln>
              <a:noFill/>
            </a:ln>
            <a:effectLst>
              <a:outerShdw blurRad="241300" dist="114300" dir="5400000" algn="ctr" rotWithShape="0">
                <a:srgbClr val="0B55B6">
                  <a:alpha val="12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p>
              <a:endParaRPr lang="zh-CN" altLang="en-US" kern="0">
                <a:solidFill>
                  <a:srgbClr val="242424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13" name="燕尾形 12"/>
            <p:cNvSpPr/>
            <p:nvPr>
              <p:custDataLst>
                <p:tags r:id="rId5"/>
              </p:custDataLst>
            </p:nvPr>
          </p:nvSpPr>
          <p:spPr>
            <a:xfrm>
              <a:off x="10016" y="6873"/>
              <a:ext cx="351" cy="351"/>
            </a:xfrm>
            <a:prstGeom prst="chevron">
              <a:avLst>
                <a:gd name="adj" fmla="val 64478"/>
              </a:avLst>
            </a:prstGeom>
            <a:grpFill/>
            <a:ln>
              <a:noFill/>
            </a:ln>
            <a:effectLst>
              <a:outerShdw blurRad="241300" dist="114300" dir="5400000" algn="ctr" rotWithShape="0">
                <a:srgbClr val="0B55B6">
                  <a:alpha val="12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p>
              <a:endParaRPr lang="zh-CN" altLang="en-US" kern="0">
                <a:solidFill>
                  <a:srgbClr val="242424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32155" y="987425"/>
            <a:ext cx="9144000" cy="4201795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团队介绍：团队成员构成、分工等；如果是以企业名义参加，亦可对公司做一个简单介绍</a:t>
            </a:r>
            <a:endParaRPr lang="zh-CN" altLang="en-US" sz="16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作品简介：</a:t>
            </a:r>
            <a:endParaRPr lang="zh-CN" altLang="zh-CN" sz="1600" b="0" i="0" dirty="0">
              <a:solidFill>
                <a:srgbClr val="00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0" indent="0" algn="l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1.</a:t>
            </a:r>
            <a:r>
              <a:rPr lang="zh-CN" altLang="en-US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参赛作品上市时间</a:t>
            </a:r>
            <a:r>
              <a:rPr lang="zh-CN" altLang="en-US" sz="1600" b="1" i="0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（产品上市时间或创新点孵化时间）</a:t>
            </a:r>
            <a:r>
              <a:rPr lang="zh-CN" altLang="en-US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说明及佐证材料展示</a:t>
            </a:r>
            <a:endParaRPr lang="zh-CN" altLang="en-US" sz="1600" b="0" i="0" dirty="0">
              <a:solidFill>
                <a:srgbClr val="00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0" indent="0" algn="l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2.</a:t>
            </a: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参赛作品解决的工程实际问题、业务场景等简要介绍</a:t>
            </a:r>
            <a:endParaRPr lang="zh-CN" altLang="zh-CN" sz="1600" b="0" i="0" dirty="0">
              <a:solidFill>
                <a:srgbClr val="00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0" indent="0" algn="l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3.</a:t>
            </a:r>
            <a:r>
              <a:rPr lang="zh-CN" altLang="en-US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参赛作品整体功能</a:t>
            </a:r>
            <a:r>
              <a:rPr lang="zh-CN" altLang="zh-CN" sz="1600" b="1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（需符合功能定制可开放、数据实体结构可管理（如可查阅/可维护/可扩展等）、可发布部署、功能可操作与演示的要求）</a:t>
            </a:r>
            <a:r>
              <a:rPr lang="zh-CN" altLang="en-US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简要介绍</a:t>
            </a: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及佐证材料展示</a:t>
            </a:r>
            <a:endParaRPr lang="zh-CN" altLang="en-US" sz="16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… …</a:t>
            </a:r>
            <a:endParaRPr lang="en-US" altLang="zh-CN" sz="1600" b="0" i="0" dirty="0">
              <a:solidFill>
                <a:srgbClr val="000000"/>
              </a:solidFill>
              <a:highlight>
                <a:srgbClr val="FFFF00"/>
              </a:highlight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5285" y="147955"/>
            <a:ext cx="2941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团队及作品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简介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16835" y="2932430"/>
            <a:ext cx="3644265" cy="729615"/>
          </a:xfrm>
        </p:spPr>
        <p:txBody>
          <a:bodyPr>
            <a:normAutofit/>
          </a:bodyPr>
          <a:p>
            <a:r>
              <a:rPr kumimoji="1" lang="zh-CN" altLang="en-US" sz="2400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业务价值</a:t>
            </a:r>
            <a:r>
              <a:rPr kumimoji="1" lang="zh-CN" altLang="en-US" sz="2400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分析</a:t>
            </a:r>
            <a:endParaRPr kumimoji="1" lang="zh-CN" altLang="en-US" sz="2400" b="1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154748" y="2636149"/>
            <a:ext cx="1339850" cy="132207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spAutoFit/>
          </a:bodyPr>
          <a:p>
            <a:r>
              <a:rPr lang="en-US" altLang="zh-CN" sz="8000" b="1" spc="1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Arial" panose="020B0604020202020204" pitchFamily="34" charset="0"/>
              </a:rPr>
              <a:t>02</a:t>
            </a:r>
            <a:endParaRPr lang="en-US" altLang="zh-CN" sz="8000" b="1" spc="1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08275" y="3516630"/>
            <a:ext cx="749935" cy="222250"/>
            <a:chOff x="9185" y="6873"/>
            <a:chExt cx="1181" cy="350"/>
          </a:xfrm>
          <a:solidFill>
            <a:schemeClr val="bg1"/>
          </a:solidFill>
        </p:grpSpPr>
        <p:sp>
          <p:nvSpPr>
            <p:cNvPr id="11" name="燕尾形 10"/>
            <p:cNvSpPr/>
            <p:nvPr>
              <p:custDataLst>
                <p:tags r:id="rId3"/>
              </p:custDataLst>
            </p:nvPr>
          </p:nvSpPr>
          <p:spPr>
            <a:xfrm>
              <a:off x="9185" y="6873"/>
              <a:ext cx="351" cy="351"/>
            </a:xfrm>
            <a:prstGeom prst="chevron">
              <a:avLst>
                <a:gd name="adj" fmla="val 64478"/>
              </a:avLst>
            </a:prstGeom>
            <a:grpFill/>
            <a:ln>
              <a:noFill/>
            </a:ln>
            <a:effectLst>
              <a:outerShdw blurRad="241300" dist="114300" dir="5400000" algn="ctr" rotWithShape="0">
                <a:srgbClr val="0B55B6">
                  <a:alpha val="12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p>
              <a:endParaRPr lang="zh-CN" altLang="en-US" kern="0">
                <a:solidFill>
                  <a:srgbClr val="242424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12" name="燕尾形 11"/>
            <p:cNvSpPr/>
            <p:nvPr>
              <p:custDataLst>
                <p:tags r:id="rId4"/>
              </p:custDataLst>
            </p:nvPr>
          </p:nvSpPr>
          <p:spPr>
            <a:xfrm>
              <a:off x="9601" y="6873"/>
              <a:ext cx="351" cy="351"/>
            </a:xfrm>
            <a:prstGeom prst="chevron">
              <a:avLst>
                <a:gd name="adj" fmla="val 64478"/>
              </a:avLst>
            </a:prstGeom>
            <a:grpFill/>
            <a:ln>
              <a:noFill/>
            </a:ln>
            <a:effectLst>
              <a:outerShdw blurRad="241300" dist="114300" dir="5400000" algn="ctr" rotWithShape="0">
                <a:srgbClr val="0B55B6">
                  <a:alpha val="12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p>
              <a:endParaRPr lang="zh-CN" altLang="en-US" kern="0">
                <a:solidFill>
                  <a:srgbClr val="242424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13" name="燕尾形 12"/>
            <p:cNvSpPr/>
            <p:nvPr>
              <p:custDataLst>
                <p:tags r:id="rId5"/>
              </p:custDataLst>
            </p:nvPr>
          </p:nvSpPr>
          <p:spPr>
            <a:xfrm>
              <a:off x="10016" y="6873"/>
              <a:ext cx="351" cy="351"/>
            </a:xfrm>
            <a:prstGeom prst="chevron">
              <a:avLst>
                <a:gd name="adj" fmla="val 64478"/>
              </a:avLst>
            </a:prstGeom>
            <a:grpFill/>
            <a:ln>
              <a:noFill/>
            </a:ln>
            <a:effectLst>
              <a:outerShdw blurRad="241300" dist="114300" dir="5400000" algn="ctr" rotWithShape="0">
                <a:srgbClr val="0B55B6">
                  <a:alpha val="12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p>
              <a:endParaRPr lang="zh-CN" altLang="en-US" kern="0">
                <a:solidFill>
                  <a:srgbClr val="242424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32155" y="987425"/>
            <a:ext cx="9144000" cy="3826510"/>
          </a:xfrm>
        </p:spPr>
        <p:txBody>
          <a:bodyPr>
            <a:normAutofit lnSpcReduction="20000"/>
          </a:bodyPr>
          <a:lstStyle/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具体介绍参赛作品应用的</a:t>
            </a: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业务场景</a:t>
            </a:r>
            <a:endParaRPr lang="zh-CN" altLang="zh-CN" sz="1600" b="0" i="0" dirty="0">
              <a:solidFill>
                <a:srgbClr val="00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分析业务场景的普适性及影响力（可复制推广性等）</a:t>
            </a:r>
            <a:endParaRPr lang="zh-CN" altLang="zh-CN" sz="1600" b="0" i="0" dirty="0">
              <a:solidFill>
                <a:srgbClr val="00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分析业务场景的市场规模</a:t>
            </a: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及前景</a:t>
            </a:r>
            <a:endParaRPr lang="zh-CN" altLang="zh-CN" sz="1600" b="0" i="0" dirty="0">
              <a:solidFill>
                <a:srgbClr val="00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分析</a:t>
            </a: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参赛作品创新点的投资回报</a:t>
            </a: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前景</a:t>
            </a:r>
            <a:endParaRPr lang="zh-CN" altLang="zh-CN" sz="1600" b="0" i="0" dirty="0">
              <a:solidFill>
                <a:srgbClr val="00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… …</a:t>
            </a:r>
            <a:endParaRPr lang="zh-CN" altLang="zh-CN" sz="1600" b="0" i="0" dirty="0">
              <a:solidFill>
                <a:srgbClr val="00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0" indent="0" algn="l">
              <a:lnSpc>
                <a:spcPct val="135000"/>
              </a:lnSpc>
              <a:buFont typeface="Arial" panose="020B0604020202020204" pitchFamily="34" charset="0"/>
              <a:buNone/>
            </a:pPr>
            <a:endParaRPr lang="zh-CN" altLang="en-US" sz="16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*</a:t>
            </a:r>
            <a:r>
              <a:rPr lang="zh-CN" altLang="zh-CN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提供案例或材料佐证</a:t>
            </a:r>
            <a:endParaRPr lang="en-US" altLang="zh-CN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5285" y="147955"/>
            <a:ext cx="2177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业务价值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16835" y="2932430"/>
            <a:ext cx="3644265" cy="729615"/>
          </a:xfrm>
        </p:spPr>
        <p:txBody>
          <a:bodyPr>
            <a:normAutofit/>
          </a:bodyPr>
          <a:p>
            <a:r>
              <a:rPr kumimoji="1" lang="zh-CN" altLang="en-US" sz="2400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创新能力</a:t>
            </a:r>
            <a:r>
              <a:rPr kumimoji="1" lang="zh-CN" altLang="en-US" sz="2400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说明</a:t>
            </a:r>
            <a:endParaRPr kumimoji="1" lang="zh-CN" altLang="en-US" sz="2400" b="1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154748" y="2636149"/>
            <a:ext cx="1339850" cy="132207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spAutoFit/>
          </a:bodyPr>
          <a:p>
            <a:r>
              <a:rPr lang="en-US" altLang="zh-CN" sz="8000" b="1" spc="1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Arial" panose="020B0604020202020204" pitchFamily="34" charset="0"/>
              </a:rPr>
              <a:t>03</a:t>
            </a:r>
            <a:endParaRPr lang="en-US" altLang="zh-CN" sz="8000" b="1" spc="1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08275" y="3516630"/>
            <a:ext cx="749935" cy="222250"/>
            <a:chOff x="9185" y="6873"/>
            <a:chExt cx="1181" cy="350"/>
          </a:xfrm>
          <a:solidFill>
            <a:schemeClr val="bg1"/>
          </a:solidFill>
        </p:grpSpPr>
        <p:sp>
          <p:nvSpPr>
            <p:cNvPr id="11" name="燕尾形 10"/>
            <p:cNvSpPr/>
            <p:nvPr>
              <p:custDataLst>
                <p:tags r:id="rId3"/>
              </p:custDataLst>
            </p:nvPr>
          </p:nvSpPr>
          <p:spPr>
            <a:xfrm>
              <a:off x="9185" y="6873"/>
              <a:ext cx="351" cy="351"/>
            </a:xfrm>
            <a:prstGeom prst="chevron">
              <a:avLst>
                <a:gd name="adj" fmla="val 64478"/>
              </a:avLst>
            </a:prstGeom>
            <a:grpFill/>
            <a:ln>
              <a:noFill/>
            </a:ln>
            <a:effectLst>
              <a:outerShdw blurRad="241300" dist="114300" dir="5400000" algn="ctr" rotWithShape="0">
                <a:srgbClr val="0B55B6">
                  <a:alpha val="12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p>
              <a:endParaRPr lang="zh-CN" altLang="en-US" kern="0">
                <a:solidFill>
                  <a:srgbClr val="242424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12" name="燕尾形 11"/>
            <p:cNvSpPr/>
            <p:nvPr>
              <p:custDataLst>
                <p:tags r:id="rId4"/>
              </p:custDataLst>
            </p:nvPr>
          </p:nvSpPr>
          <p:spPr>
            <a:xfrm>
              <a:off x="9601" y="6873"/>
              <a:ext cx="351" cy="351"/>
            </a:xfrm>
            <a:prstGeom prst="chevron">
              <a:avLst>
                <a:gd name="adj" fmla="val 64478"/>
              </a:avLst>
            </a:prstGeom>
            <a:grpFill/>
            <a:ln>
              <a:noFill/>
            </a:ln>
            <a:effectLst>
              <a:outerShdw blurRad="241300" dist="114300" dir="5400000" algn="ctr" rotWithShape="0">
                <a:srgbClr val="0B55B6">
                  <a:alpha val="12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p>
              <a:endParaRPr lang="zh-CN" altLang="en-US" kern="0">
                <a:solidFill>
                  <a:srgbClr val="242424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13" name="燕尾形 12"/>
            <p:cNvSpPr/>
            <p:nvPr>
              <p:custDataLst>
                <p:tags r:id="rId5"/>
              </p:custDataLst>
            </p:nvPr>
          </p:nvSpPr>
          <p:spPr>
            <a:xfrm>
              <a:off x="10016" y="6873"/>
              <a:ext cx="351" cy="351"/>
            </a:xfrm>
            <a:prstGeom prst="chevron">
              <a:avLst>
                <a:gd name="adj" fmla="val 64478"/>
              </a:avLst>
            </a:prstGeom>
            <a:grpFill/>
            <a:ln>
              <a:noFill/>
            </a:ln>
            <a:effectLst>
              <a:outerShdw blurRad="241300" dist="114300" dir="5400000" algn="ctr" rotWithShape="0">
                <a:srgbClr val="0B55B6">
                  <a:alpha val="12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p>
              <a:endParaRPr lang="zh-CN" altLang="en-US" kern="0">
                <a:solidFill>
                  <a:srgbClr val="242424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799,&quot;width&quot;:19200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PLACING_PICTURE_USER_VIEWPORT" val="{&quot;height&quot;:10799,&quot;width&quot;:19200}"/>
  <p:tag name="KSO_WM_BEAUTIFY_FLAG" val=""/>
</p:tagLst>
</file>

<file path=ppt/tags/tag12.xml><?xml version="1.0" encoding="utf-8"?>
<p:tagLst xmlns:p="http://schemas.openxmlformats.org/presentationml/2006/main">
  <p:tag name="KSO_WM_UNIT_PLACING_PICTURE_USER_VIEWPORT" val="{&quot;height&quot;:827.7165354330708,&quot;width&quot;:4685.1874015748035}"/>
  <p:tag name="KSO_WM_BEAUTIFY_FLAG" val=""/>
</p:tagLst>
</file>

<file path=ppt/tags/tag13.xml><?xml version="1.0" encoding="utf-8"?>
<p:tagLst xmlns:p="http://schemas.openxmlformats.org/presentationml/2006/main">
  <p:tag name="KSO_WM_UNIT_PLACING_PICTURE_USER_VIEWPORT" val="{&quot;height&quot;:827.7165354330708,&quot;width&quot;:4685.1874015748035}"/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TABLE_BEAUTIFY" val="smartTable{4872a46a-adac-4cd2-adf2-a0e084eb0336}"/>
  <p:tag name="TABLE_ENDDRAG_ORIGIN_RECT" val="805*277"/>
  <p:tag name="TABLE_ENDDRAG_RECT" val="112*180*805*277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827.7165354330708,&quot;width&quot;:4685.1874015748035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827.7165354330708,&quot;width&quot;:4685.1874015748035}"/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UNIT_TABLE_BEAUTIFY" val="smartTable{64e23cad-bbb1-47c8-82d6-378e53e07de8}"/>
  <p:tag name="TABLE_ENDDRAG_ORIGIN_RECT" val="914*443"/>
  <p:tag name="TABLE_ENDDRAG_RECT" val="18*67*914*443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PP_MARK_KEY" val="227ef7cb-b4b9-4a5b-99a3-1c3729c4ed49"/>
  <p:tag name="COMMONDATA" val="eyJoZGlkIjoiMDgwNmVlZTYzMDM4Mzg4OGM1NDdmMGNlMjc3ODUwMzU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1899</Words>
  <Application>WPS 演示</Application>
  <PresentationFormat>宽屏</PresentationFormat>
  <Paragraphs>227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宋体</vt:lpstr>
      <vt:lpstr>Wingdings</vt:lpstr>
      <vt:lpstr>思源黑体 Heavy</vt:lpstr>
      <vt:lpstr>黑体</vt:lpstr>
      <vt:lpstr>思源黑体 CN Bold</vt:lpstr>
      <vt:lpstr>微软雅黑</vt:lpstr>
      <vt:lpstr>思源黑体</vt:lpstr>
      <vt:lpstr>微软雅黑 Light</vt:lpstr>
      <vt:lpstr>思源黑体 CN Normal</vt:lpstr>
      <vt:lpstr>仿宋</vt:lpstr>
      <vt:lpstr>仿宋_GB2312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团队及作品简介</vt:lpstr>
      <vt:lpstr>PowerPoint 演示文稿</vt:lpstr>
      <vt:lpstr>业务价值分析</vt:lpstr>
      <vt:lpstr>PowerPoint 演示文稿</vt:lpstr>
      <vt:lpstr>创新能力说明</vt:lpstr>
      <vt:lpstr>PowerPoint 演示文稿</vt:lpstr>
      <vt:lpstr>功能特性介绍</vt:lpstr>
      <vt:lpstr>PowerPoint 演示文稿</vt:lpstr>
      <vt:lpstr>东莞市注册企业说明</vt:lpstr>
      <vt:lpstr>PowerPoint 演示文稿</vt:lpstr>
      <vt:lpstr>补充材料展示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作品名称： XXXXXXXXXXXXX</dc:title>
  <dc:creator>Mao Ming</dc:creator>
  <cp:lastModifiedBy>刘文锋</cp:lastModifiedBy>
  <cp:revision>23</cp:revision>
  <dcterms:created xsi:type="dcterms:W3CDTF">2022-09-21T07:34:00Z</dcterms:created>
  <dcterms:modified xsi:type="dcterms:W3CDTF">2023-07-20T12:24:33Z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3CB22A1F87F545179411586842876068_13</vt:lpwstr>
  </property>
  <property fmtid="{D5CDD505-2E9C-101B-9397-08002B2CF9AE}" pid="3" name="KSOProductBuildVer">
    <vt:lpwstr>2052-11.1.0.14309</vt:lpwstr>
  </property>
</Properties>
</file>