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0" r:id="rId10"/>
    <p:sldId id="27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9E16715-3439-4B03-86B2-945B5D794BC1}">
          <p14:sldIdLst>
            <p14:sldId id="256"/>
            <p14:sldId id="259"/>
            <p14:sldId id="261"/>
            <p14:sldId id="262"/>
            <p14:sldId id="263"/>
            <p14:sldId id="264"/>
            <p14:sldId id="265"/>
            <p14:sldId id="266"/>
            <p14:sldId id="26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7FEA4-DA4E-46D5-BF32-F440884A52FE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F34CE-C9EB-4677-99F5-625924E9C5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55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7141A-635D-467F-AB90-1E18DABD524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3D58A1C-4518-4A36-39DD-2B9EFBBC5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328D21A4-7B45-B1C2-2F1D-740662A3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36" y="2757062"/>
            <a:ext cx="5138854" cy="67193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3F3F3F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9001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59132F-8F9A-C7D8-ADB4-E4C90598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C04E8D-35D4-44EB-3836-5722962DD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16B61F-1E0A-3595-F68E-5124404E5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C8A9496-1644-32BB-1AB5-7FF57581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1FD4-4C7E-4EA1-9045-0E5F45BCFCEA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F72FB2-D75D-7CCA-ABDE-F829F9F3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203BA0-161B-B19F-0EC5-3B6A2F6E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6EE5-DC5F-45E2-9CDA-3ED8119AC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30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98737E-1235-8FAB-451E-D7DAE859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63EAB8-3572-B256-9DAD-84B00D2C2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2EA417-9BB1-45E8-4DCC-A4BB4793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1FD4-4C7E-4EA1-9045-0E5F45BCFCEA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1F5226-864C-2A3B-A4E7-8F1C84D0F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097740-D020-7FC5-38E5-9986EA49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6EE5-DC5F-45E2-9CDA-3ED8119AC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44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CC1ED82-AD5A-5189-CAAA-900704067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06706C-8947-BCB3-0A81-CA738A9BA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0149EE-0E83-6A7F-ABA1-352E40AA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1FD4-4C7E-4EA1-9045-0E5F45BCFCEA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353D07-A356-8E91-FCD3-C04681A2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52764A-5693-5D4B-E6F7-3110A944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6EE5-DC5F-45E2-9CDA-3ED8119AC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12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1B39-06AB-4DE0-B899-85AC38DA91BE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864A-36AE-4765-8B07-F40DC5A368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81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85BE602-168B-BCDB-AEF8-348C9EDAE9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878"/>
            <a:ext cx="12255783" cy="6893878"/>
          </a:xfrm>
          <a:prstGeom prst="rect">
            <a:avLst/>
          </a:prstGeom>
        </p:spPr>
      </p:pic>
      <p:pic>
        <p:nvPicPr>
          <p:cNvPr id="7" name="image 3016">
            <a:extLst>
              <a:ext uri="{FF2B5EF4-FFF2-40B4-BE49-F238E27FC236}">
                <a16:creationId xmlns:a16="http://schemas.microsoft.com/office/drawing/2014/main" id="{2B72C69C-6D87-5E8C-9293-848BBCCBEB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11151" y="286125"/>
            <a:ext cx="2899318" cy="44604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C105A6F-8BB1-C570-9C5C-BB6514684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912" y="297276"/>
            <a:ext cx="3317488" cy="446049"/>
          </a:xfrm>
        </p:spPr>
        <p:txBody>
          <a:bodyPr anchor="b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E8BEF11-7FA1-5305-6DC7-A81FE1D4D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263" y="98727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latin typeface="思源黑体 Normal" panose="020B0400000000000000" pitchFamily="34" charset="-122"/>
                <a:ea typeface="思源黑体 Normal" panose="020B04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2B686B-753A-654A-32B2-BB86201E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1FD4-4C7E-4EA1-9045-0E5F45BCFCEA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06495A-72AD-EE6F-DAF7-D0ED33EF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F2CF9C-83D2-D89A-5FAD-F986EFA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6EE5-DC5F-45E2-9CDA-3ED8119AC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20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04DEED5-7049-050D-BBCF-32FDA02C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5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31B5B-E2BD-0BB3-8859-EADD46FA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C57160-C243-396A-41F3-E4FAF27D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1FD4-4C7E-4EA1-9045-0E5F45BCFCEA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88608B-B864-D65D-F55E-B81DC0FE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31863E-5324-5D12-BCF8-93B63809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6EE5-DC5F-45E2-9CDA-3ED8119AC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03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F67961-56A8-7B5B-426E-3F857EBA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A056FE-A007-A9AE-73C3-FDC690BD0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199807-98BA-EBBC-1D2E-73D82401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BA7F85-48FE-66E2-CB5E-2FAB733F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1FD4-4C7E-4EA1-9045-0E5F45BCFCEA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D69E41-86B4-C5E1-F6AB-29DB3553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A7FF15-CC6D-BDF7-CD04-88AC63F5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6EE5-DC5F-45E2-9CDA-3ED8119AC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75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2FC0FD-8E6B-3FCA-CDFF-FD5251C3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9C01C5-6F0C-7388-6C1D-FEBE82C66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168B63-45E2-6D9A-70DF-F4F2BCBE4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91E34C-E13D-224D-AA5C-CF9F5FA50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783668-9D9C-0E47-1A28-F18E31940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3ABD63-3252-BB36-FE52-FD9FEB6DB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1FD4-4C7E-4EA1-9045-0E5F45BCFCEA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CC0C23-235A-2B14-DCCD-F32776E61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D47C8F7-A593-AF50-40B6-092CEB61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6EE5-DC5F-45E2-9CDA-3ED8119AC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91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D823D0-CB98-B01B-BE36-9C05C459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3CAD367-DCBD-4360-7D50-ECE4AEF5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1FD4-4C7E-4EA1-9045-0E5F45BCFCEA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9148DC1-7F64-D1E8-2ECA-7F136276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549A88-2127-D928-CDA8-793FC9EC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6EE5-DC5F-45E2-9CDA-3ED8119AC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36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DE454-E46E-615A-01BD-B6EA6AE5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1FD4-4C7E-4EA1-9045-0E5F45BCFCEA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094BFFC-6FD9-02C9-7F15-972884D9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5B83AD-C7BE-AD01-5D35-AAE97F43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6EE5-DC5F-45E2-9CDA-3ED8119AC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69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227F57-0A9E-9982-3970-F7E124E8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D510DD-5B0B-B977-1793-0317FBACC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E23427-C080-4992-CD02-55ECCE694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AF4101-6B4B-D993-B73A-B933C577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1FD4-4C7E-4EA1-9045-0E5F45BCFCEA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DAB9A2-37DA-76A9-9AFB-D331F638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5D17F4-2642-34EA-8956-CF3308D2C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6EE5-DC5F-45E2-9CDA-3ED8119AC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2D7661A-1AFA-BAE6-C369-1BF58054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42A1B8-F6BC-2403-B86D-20745E4F8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420BB6-E3E1-939A-55CB-5163F88F3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1FD4-4C7E-4EA1-9045-0E5F45BCFCEA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444CF1-DA3C-2EAE-E047-9BB7C9A1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460E3D-5CFB-64C9-DF4A-3693CFDF3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6EE5-DC5F-45E2-9CDA-3ED8119AC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54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22">
            <a:extLst>
              <a:ext uri="{FF2B5EF4-FFF2-40B4-BE49-F238E27FC236}">
                <a16:creationId xmlns:a16="http://schemas.microsoft.com/office/drawing/2014/main" id="{7F1C91C7-E804-1347-5DB8-5601AFBDB9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5536" y="3040775"/>
            <a:ext cx="1983059" cy="193768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1BC2A9A4-4BA9-A43D-7649-437D1800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36" y="2757829"/>
            <a:ext cx="4581293" cy="88862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en-US" sz="3400" dirty="0"/>
              <a:t>作品名称：</a:t>
            </a:r>
            <a:br>
              <a:rPr lang="en-US" altLang="zh-CN" sz="3400" dirty="0"/>
            </a:br>
            <a:r>
              <a:rPr lang="en-US" altLang="zh-CN" sz="3400" dirty="0"/>
              <a:t>XXXXXXXXXXXXX</a:t>
            </a:r>
            <a:endParaRPr lang="zh-CN" altLang="en-US" sz="3400" dirty="0"/>
          </a:p>
        </p:txBody>
      </p:sp>
      <p:pic>
        <p:nvPicPr>
          <p:cNvPr id="8" name="image 1024">
            <a:extLst>
              <a:ext uri="{FF2B5EF4-FFF2-40B4-BE49-F238E27FC236}">
                <a16:creationId xmlns:a16="http://schemas.microsoft.com/office/drawing/2014/main" id="{40C3B8E5-CE8A-9256-0E5D-5138DDB0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5535" y="4627515"/>
            <a:ext cx="3220845" cy="435139"/>
          </a:xfrm>
          <a:prstGeom prst="rect">
            <a:avLst/>
          </a:prstGeom>
        </p:spPr>
      </p:pic>
      <p:sp>
        <p:nvSpPr>
          <p:cNvPr id="6" name="标题 3">
            <a:extLst>
              <a:ext uri="{FF2B5EF4-FFF2-40B4-BE49-F238E27FC236}">
                <a16:creationId xmlns:a16="http://schemas.microsoft.com/office/drawing/2014/main" id="{E1464E1D-07E9-5F90-D8C1-50A870333A20}"/>
              </a:ext>
            </a:extLst>
          </p:cNvPr>
          <p:cNvSpPr txBox="1">
            <a:spLocks/>
          </p:cNvSpPr>
          <p:nvPr/>
        </p:nvSpPr>
        <p:spPr>
          <a:xfrm>
            <a:off x="715535" y="4627516"/>
            <a:ext cx="4581293" cy="435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3F3F3F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+mj-cs"/>
              </a:defRPr>
            </a:lvl1pPr>
          </a:lstStyle>
          <a:p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企业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团队名称：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XXX</a:t>
            </a:r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9" name="image 1024">
            <a:extLst>
              <a:ext uri="{FF2B5EF4-FFF2-40B4-BE49-F238E27FC236}">
                <a16:creationId xmlns:a16="http://schemas.microsoft.com/office/drawing/2014/main" id="{5AC54177-C0A0-8610-5DB6-A54393A37D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5536" y="5159057"/>
            <a:ext cx="2417958" cy="435139"/>
          </a:xfrm>
          <a:prstGeom prst="rect">
            <a:avLst/>
          </a:prstGeom>
        </p:spPr>
      </p:pic>
      <p:sp>
        <p:nvSpPr>
          <p:cNvPr id="7" name="标题 3">
            <a:extLst>
              <a:ext uri="{FF2B5EF4-FFF2-40B4-BE49-F238E27FC236}">
                <a16:creationId xmlns:a16="http://schemas.microsoft.com/office/drawing/2014/main" id="{4054A61F-14DC-51C5-3816-6CE7BF4DE0BB}"/>
              </a:ext>
            </a:extLst>
          </p:cNvPr>
          <p:cNvSpPr txBox="1">
            <a:spLocks/>
          </p:cNvSpPr>
          <p:nvPr/>
        </p:nvSpPr>
        <p:spPr>
          <a:xfrm>
            <a:off x="715535" y="5159057"/>
            <a:ext cx="4581293" cy="435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3F3F3F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+mj-cs"/>
              </a:defRPr>
            </a:lvl1pPr>
          </a:lstStyle>
          <a:p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宣讲人：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XXX</a:t>
            </a:r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88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5941" y="199798"/>
            <a:ext cx="6316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第二届工业软件创新应用大赛评分标准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36855" y="833756"/>
          <a:ext cx="11718290" cy="5614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5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7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序号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评价维度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考核点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考核指标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分值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12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问题导向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解决的行业/企业痛点和问题清晰明确，面向制造企业关注的生产成本降低、效率提高、产品良率提升、成本降低、产业链协同等核心问题。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1.是否紧扣行业/企业关注核心问题；2.解决实际工程问题紧迫性程度（核心重大等）；3.实际工程问题描述是否清晰。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15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230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2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解决方案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能够解决行业共性问题和企业关键痛点问题，或者在特定工业场景，能够解决特定业务问题。解决方案的完备性，针对性以及解决问题的适用性。能够提供基于国产软件工具的可行解决方案。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1.是否抓住行业/企业核心关键问题；2.业务场景分析是否清晰；3.解决方案对于行业/企业核心关键问题的针对性；4.解决方案是否可行且基于国产软件工具实践（需提供采购合同佐证材料）。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30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12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实施效果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实际应用过程中的效果情况以及对行业/企业产生的价值评价。解决问题的程度，最后解决问题没有，解决问题的价值。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1.是否解决实际工程问题；2.解决问题的程度与业务效果；3.为行业/企业带来的商业价值；4.行业/企业（及关联方）对实践应用过程进行评价与反馈（需提供佐证材料）。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30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12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4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社会价值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基于实践案例解决的问题是否具有可复制、可推广等价值；基于实践案例的应用场景，是否对行业有明显的引领示范作用，能产生较大的经济效益。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1.是否面向共性问题形成可在行业内快速复制推广的通用解决方案，对可行性进行评价；2.是否对同行业或同区域工业企业具有明显引领示范作用。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15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94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5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团队表现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在评审过程中的整体表现。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团队表现包括但不限于宣讲PPT、视频材料质量、团队现场演示及答疑表现等。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762">
                <a:tc gridSpan="4"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总分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37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6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</a:rPr>
                        <a:t>附加要素</a:t>
                      </a:r>
                      <a:endParaRPr lang="en-US" altLang="en-US" sz="1300" b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源于东莞市企业应用实践；具备软件工具云化能力。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 dirty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1.东莞市企业应用实践（2分）；2.具备云化战略及能力（3分）。</a:t>
                      </a: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300" b="0" dirty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*</a:t>
                      </a:r>
                      <a:r>
                        <a:rPr lang="en-US" sz="1300" b="0" dirty="0" err="1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附加要素需要提供佐证材料</a:t>
                      </a:r>
                      <a:endParaRPr lang="en-US" sz="1300" b="0" dirty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300" b="0" dirty="0">
                          <a:ln>
                            <a:noFill/>
                          </a:ln>
                          <a:latin typeface="黑体" panose="02010609060101010101" charset="-122"/>
                          <a:ea typeface="黑体" panose="02010609060101010101" charset="-122"/>
                          <a:cs typeface="仿宋_GB2312" charset="0"/>
                        </a:rPr>
                        <a:t>5</a:t>
                      </a:r>
                      <a:endParaRPr lang="en-US" altLang="en-US" sz="1300" b="0" dirty="0">
                        <a:ln>
                          <a:noFill/>
                        </a:ln>
                        <a:latin typeface="黑体" panose="02010609060101010101" charset="-122"/>
                        <a:ea typeface="黑体" panose="02010609060101010101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CECBB-67D3-ABFE-6B00-53D4FB392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610" y="286126"/>
            <a:ext cx="3317488" cy="446049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9C1F921-663B-64A0-AD6B-3E8756DF4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995" y="942666"/>
            <a:ext cx="9144000" cy="271493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1.团队及应用案例简介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2.问题导向分析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3.解决方案介绍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4.实施效果分析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5.社会价值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6.附加材料（可对应附加要素进行介绍及证明</a:t>
            </a:r>
            <a:r>
              <a:rPr lang="zh-CN" altLang="en-US" sz="160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）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7827CFBB-CF8E-20F8-67C4-C90B6BD045BC}"/>
              </a:ext>
            </a:extLst>
          </p:cNvPr>
          <p:cNvSpPr txBox="1"/>
          <p:nvPr/>
        </p:nvSpPr>
        <p:spPr>
          <a:xfrm>
            <a:off x="7293447" y="1131848"/>
            <a:ext cx="3718171" cy="1721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1218565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思源黑体" panose="020B0500000000000000" pitchFamily="34" charset="-122"/>
              </a:rPr>
              <a:t>说明</a:t>
            </a:r>
            <a:r>
              <a:rPr lang="en-US" altLang="zh-CN" sz="1200" kern="0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思源黑体" panose="020B0500000000000000" pitchFamily="34" charset="-122"/>
                <a:sym typeface="Wingdings" panose="05000000000000000000" pitchFamily="2" charset="2"/>
              </a:rPr>
              <a:t>: (</a:t>
            </a:r>
            <a:r>
              <a:rPr lang="zh-CN" altLang="en-US" sz="1200" kern="0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思源黑体" panose="020B0500000000000000" pitchFamily="34" charset="-122"/>
                <a:sym typeface="Wingdings" panose="05000000000000000000" pitchFamily="2" charset="2"/>
              </a:rPr>
              <a:t>正式作品文档中请删除此处文字</a:t>
            </a:r>
            <a:r>
              <a:rPr lang="en-US" altLang="zh-CN" sz="1200" kern="0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思源黑体" panose="020B0500000000000000" pitchFamily="34" charset="-122"/>
                <a:sym typeface="Wingdings" panose="05000000000000000000" pitchFamily="2" charset="2"/>
              </a:rPr>
              <a:t>)</a:t>
            </a:r>
            <a:endParaRPr lang="en-US" altLang="zh-CN" sz="1200" kern="0" dirty="0">
              <a:solidFill>
                <a:srgbClr val="FF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思源黑体" panose="020B0500000000000000" pitchFamily="34" charset="-122"/>
            </a:endParaRPr>
          </a:p>
          <a:p>
            <a:pPr marL="342900" indent="-342900" defTabSz="121856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思源黑体" panose="020B0500000000000000" pitchFamily="34" charset="-122"/>
              </a:rPr>
              <a:t>目录中每页标题，仅供参考和內容方向牵引，可自拟修改；</a:t>
            </a:r>
            <a:endParaRPr lang="en-US" altLang="zh-CN" sz="1200" kern="0" dirty="0">
              <a:solidFill>
                <a:srgbClr val="FF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思源黑体" panose="020B0500000000000000" pitchFamily="34" charset="-122"/>
            </a:endParaRPr>
          </a:p>
          <a:p>
            <a:pPr marL="342900" indent="-342900" defTabSz="121856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思源黑体" panose="020B0500000000000000" pitchFamily="34" charset="-122"/>
              </a:rPr>
              <a:t>参赛团队写作文档內容时，建议参考评分标准考核点并结合实际情况调整；</a:t>
            </a:r>
            <a:endParaRPr lang="en-US" altLang="zh-CN" sz="1200" kern="0" dirty="0">
              <a:solidFill>
                <a:srgbClr val="FF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思源黑体" panose="020B0500000000000000" pitchFamily="34" charset="-122"/>
            </a:endParaRPr>
          </a:p>
          <a:p>
            <a:pPr marL="342900" indent="-342900" defTabSz="121856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思源黑体" panose="020B0500000000000000" pitchFamily="34" charset="-122"/>
              </a:rPr>
              <a:t>各个版块页数不限，根据实际情况调整</a:t>
            </a:r>
          </a:p>
        </p:txBody>
      </p:sp>
    </p:spTree>
    <p:extLst>
      <p:ext uri="{BB962C8B-B14F-4D97-AF65-F5344CB8AC3E}">
        <p14:creationId xmlns:p14="http://schemas.microsoft.com/office/powerpoint/2010/main" val="138746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CECBB-67D3-ABFE-6B00-53D4FB392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912" y="286126"/>
            <a:ext cx="3317488" cy="446049"/>
          </a:xfrm>
        </p:spPr>
        <p:txBody>
          <a:bodyPr>
            <a:normAutofit/>
          </a:bodyPr>
          <a:lstStyle/>
          <a:p>
            <a:r>
              <a:rPr lang="zh-CN" altLang="zh-CN" sz="2000" b="0" i="0" dirty="0">
                <a:solidFill>
                  <a:srgbClr val="FFFFFF"/>
                </a:solidFill>
              </a:rPr>
              <a:t>团队及应用案例简介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9C1F921-663B-64A0-AD6B-3E8756DF45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团队介绍：团队成员构成、分工等；如果是以企业名义参加，亦可对公司做一个简单介绍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应用案例简介：案例中涉及的工业软件产品介绍，应用案例涉及的工程实际问题、业务场景、整体应用效果等简要介绍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… 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594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CECBB-67D3-ABFE-6B00-53D4FB39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问题导向分析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9C1F921-663B-64A0-AD6B-3E8756DF45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解决的行业/企业痛点和问题描述及分析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… …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840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CECBB-67D3-ABFE-6B00-53D4FB39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解决方案分析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9C1F921-663B-64A0-AD6B-3E8756DF45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能够解决行业共性问题和企业关键痛点问题，或者在特定工业场景，能够解决特定业务问题。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解决方案的完备性，针对性以及解决问题的适用性。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能够提供基于国产软件工具的可行解决方案（包括软件工具的技术特点、优势介绍）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… 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849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CECBB-67D3-ABFE-6B00-53D4FB39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实施效果介绍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9C1F921-663B-64A0-AD6B-3E8756DF45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实际应用过程中的效果情况以及对行业/企业产生的价值评价。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解决问题的程度，最后解决问题没有，解决问题的价值。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……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39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CECBB-67D3-ABFE-6B00-53D4FB39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社会价值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9C1F921-663B-64A0-AD6B-3E8756DF45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基于实践案例解决的问题是否具有可复制、可推广等价值。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基于实践案例的应用场景，是否对行业有明显的引领示范作用，能产生较大的经济效益。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……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6283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CECBB-67D3-ABFE-6B00-53D4FB39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附加材料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9C1F921-663B-64A0-AD6B-3E8756DF45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源于东莞市企业应用实践。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具备软件工具云化能力。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marL="342900" indent="-342900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zh-CN" sz="1600" b="0" i="0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其他参赛团队认为有必要呈现的附加材料说明。</a:t>
            </a:r>
            <a:endParaRPr lang="zh-CN" altLang="en-US" sz="16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9646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375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4e23cad-bbb1-47c8-82d6-378e53e07de8}"/>
  <p:tag name="TABLE_ENDDRAG_ORIGIN_RECT" val="912*485"/>
  <p:tag name="TABLE_ENDDRAG_RECT" val="28*56*912*48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531</Words>
  <Application>Microsoft Office PowerPoint</Application>
  <PresentationFormat>宽屏</PresentationFormat>
  <Paragraphs>78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等线</vt:lpstr>
      <vt:lpstr>等线 Light</vt:lpstr>
      <vt:lpstr>黑体</vt:lpstr>
      <vt:lpstr>思源黑体</vt:lpstr>
      <vt:lpstr>思源黑体 CN Bold</vt:lpstr>
      <vt:lpstr>思源黑体 Heavy</vt:lpstr>
      <vt:lpstr>思源黑体 Normal</vt:lpstr>
      <vt:lpstr>Arial</vt:lpstr>
      <vt:lpstr>Office 主题​​</vt:lpstr>
      <vt:lpstr>作品名称： XXXXXXXXXXXXX</vt:lpstr>
      <vt:lpstr>目录</vt:lpstr>
      <vt:lpstr>团队及应用案例简介</vt:lpstr>
      <vt:lpstr>问题导向分析</vt:lpstr>
      <vt:lpstr>解决方案分析</vt:lpstr>
      <vt:lpstr>实施效果介绍</vt:lpstr>
      <vt:lpstr>社会价值</vt:lpstr>
      <vt:lpstr>附加材料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作品名称： XXXXXXXXXXXXX</dc:title>
  <dc:creator>Mao Ming</dc:creator>
  <cp:lastModifiedBy>Mao Ming</cp:lastModifiedBy>
  <cp:revision>2</cp:revision>
  <dcterms:created xsi:type="dcterms:W3CDTF">2022-09-21T07:34:20Z</dcterms:created>
  <dcterms:modified xsi:type="dcterms:W3CDTF">2022-09-21T07:56:58Z</dcterms:modified>
</cp:coreProperties>
</file>